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Lst>
  <p:sldSz cy="6858000" cx="9144000"/>
  <p:notesSz cx="6819900" cy="9931400"/>
  <p:embeddedFontLst>
    <p:embeddedFont>
      <p:font typeface="Candara"/>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 uri="GoogleSlidesCustomDataVersion2">
      <go:slidesCustomData xmlns:go="http://customooxmlschemas.google.com/" r:id="rId39" roundtripDataSignature="AMtx7mhp8tTzFC2Th7JEkNNbdc9R0Vo7P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Candara-regular.fntdata"/><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Candara-italic.fntdata"/><Relationship Id="rId14" Type="http://schemas.openxmlformats.org/officeDocument/2006/relationships/slide" Target="slides/slide9.xml"/><Relationship Id="rId36" Type="http://schemas.openxmlformats.org/officeDocument/2006/relationships/font" Target="fonts/Candara-bold.fntdata"/><Relationship Id="rId17" Type="http://schemas.openxmlformats.org/officeDocument/2006/relationships/slide" Target="slides/slide12.xml"/><Relationship Id="rId39" Type="http://customschemas.google.com/relationships/presentationmetadata" Target="metadata"/><Relationship Id="rId16" Type="http://schemas.openxmlformats.org/officeDocument/2006/relationships/slide" Target="slides/slide11.xml"/><Relationship Id="rId38" Type="http://schemas.openxmlformats.org/officeDocument/2006/relationships/font" Target="fonts/Candara-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1975" y="4717400"/>
            <a:ext cx="5455900" cy="446912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9: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20: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20: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21: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21: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2242f56734c_0_6: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g2242f56734c_0_6: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2242f56734c_0_17: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g2242f56734c_0_17: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2242f56734c_0_23: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2242f56734c_0_23: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22448bc89a4_0_58: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22448bc89a4_0_58: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22: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22: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23: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3: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22448bc89a4_0_0: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22448bc89a4_0_0: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22454997397_0_6: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22454997397_0_6: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22448bc89a4_0_5: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22448bc89a4_0_5: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22448bc89a4_0_43: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22448bc89a4_0_43: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22448bc89a4_0_48: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22448bc89a4_0_48: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2448bc89a4_0_38: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22448bc89a4_0_38: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242f56734c_0_28: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242f56734c_0_28: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6" name="Shape 266"/>
        <p:cNvGrpSpPr/>
        <p:nvPr/>
      </p:nvGrpSpPr>
      <p:grpSpPr>
        <a:xfrm>
          <a:off x="0" y="0"/>
          <a:ext cx="0" cy="0"/>
          <a:chOff x="0" y="0"/>
          <a:chExt cx="0" cy="0"/>
        </a:xfrm>
      </p:grpSpPr>
      <p:sp>
        <p:nvSpPr>
          <p:cNvPr id="267" name="Google Shape;267;p25: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5: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g22448bc89a4_0_32: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74" name="Google Shape;274;g22448bc89a4_0_32: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2448bc89a4_0_97: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22448bc89a4_0_97: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2448bc89a4_0_92: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2448bc89a4_0_92: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22454997397_0_1: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22454997397_0_1: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2454997397_0_11: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g22454997397_0_11: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2454997397_0_15: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22454997397_0_15: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f5d9aa6612_0_0: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f5d9aa6612_0_0: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2f5d9aa6612_1_0: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2f5d9aa6612_1_0: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f5d9aa6612_1_5:notes"/>
          <p:cNvSpPr/>
          <p:nvPr>
            <p:ph idx="2" type="sldImg"/>
          </p:nvPr>
        </p:nvSpPr>
        <p:spPr>
          <a:xfrm>
            <a:off x="1136875" y="744850"/>
            <a:ext cx="4546800" cy="37242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f5d9aa6612_1_5:notes"/>
          <p:cNvSpPr txBox="1"/>
          <p:nvPr>
            <p:ph idx="1" type="body"/>
          </p:nvPr>
        </p:nvSpPr>
        <p:spPr>
          <a:xfrm>
            <a:off x="681975" y="4717400"/>
            <a:ext cx="5455800" cy="4469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17: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7: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18:notes"/>
          <p:cNvSpPr txBox="1"/>
          <p:nvPr>
            <p:ph idx="1" type="body"/>
          </p:nvPr>
        </p:nvSpPr>
        <p:spPr>
          <a:xfrm>
            <a:off x="681975" y="4717400"/>
            <a:ext cx="5455900" cy="446912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18:notes"/>
          <p:cNvSpPr/>
          <p:nvPr>
            <p:ph idx="2" type="sldImg"/>
          </p:nvPr>
        </p:nvSpPr>
        <p:spPr>
          <a:xfrm>
            <a:off x="1136875" y="744850"/>
            <a:ext cx="4546825" cy="372427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18" name="Shape 18"/>
        <p:cNvGrpSpPr/>
        <p:nvPr/>
      </p:nvGrpSpPr>
      <p:grpSpPr>
        <a:xfrm>
          <a:off x="0" y="0"/>
          <a:ext cx="0" cy="0"/>
          <a:chOff x="0" y="0"/>
          <a:chExt cx="0" cy="0"/>
        </a:xfrm>
      </p:grpSpPr>
      <p:sp>
        <p:nvSpPr>
          <p:cNvPr id="19" name="Google Shape;19;p28"/>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20" name="Google Shape;20;p28"/>
          <p:cNvGrpSpPr/>
          <p:nvPr/>
        </p:nvGrpSpPr>
        <p:grpSpPr>
          <a:xfrm>
            <a:off x="211665" y="5353963"/>
            <a:ext cx="8723376" cy="1331580"/>
            <a:chOff x="-3905250" y="4294188"/>
            <a:chExt cx="13011150" cy="1892300"/>
          </a:xfrm>
        </p:grpSpPr>
        <p:sp>
          <p:nvSpPr>
            <p:cNvPr id="21" name="Google Shape;21;p2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2" name="Google Shape;22;p2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3" name="Google Shape;23;p2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4" name="Google Shape;24;p2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5" name="Google Shape;25;p2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26" name="Google Shape;26;p28"/>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28"/>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200"/>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400"/>
              <a:buNone/>
              <a:defRPr>
                <a:solidFill>
                  <a:srgbClr val="888888"/>
                </a:solidFill>
              </a:defRPr>
            </a:lvl6pPr>
            <a:lvl7pPr lvl="6" algn="ctr">
              <a:spcBef>
                <a:spcPts val="384"/>
              </a:spcBef>
              <a:spcAft>
                <a:spcPts val="0"/>
              </a:spcAft>
              <a:buSzPts val="1400"/>
              <a:buNone/>
              <a:defRPr>
                <a:solidFill>
                  <a:srgbClr val="888888"/>
                </a:solidFill>
              </a:defRPr>
            </a:lvl7pPr>
            <a:lvl8pPr lvl="7" algn="ctr">
              <a:spcBef>
                <a:spcPts val="384"/>
              </a:spcBef>
              <a:spcAft>
                <a:spcPts val="0"/>
              </a:spcAft>
              <a:buSzPts val="1400"/>
              <a:buNone/>
              <a:defRPr>
                <a:solidFill>
                  <a:srgbClr val="888888"/>
                </a:solidFill>
              </a:defRPr>
            </a:lvl8pPr>
            <a:lvl9pPr lvl="8" algn="ctr">
              <a:spcBef>
                <a:spcPts val="384"/>
              </a:spcBef>
              <a:spcAft>
                <a:spcPts val="0"/>
              </a:spcAft>
              <a:buSzPts val="1400"/>
              <a:buNone/>
              <a:defRPr>
                <a:solidFill>
                  <a:srgbClr val="888888"/>
                </a:solidFill>
              </a:defRPr>
            </a:lvl9pPr>
          </a:lstStyle>
          <a:p/>
        </p:txBody>
      </p:sp>
      <p:sp>
        <p:nvSpPr>
          <p:cNvPr id="28" name="Google Shape;28;p2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2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2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09" name="Shape 109"/>
        <p:cNvGrpSpPr/>
        <p:nvPr/>
      </p:nvGrpSpPr>
      <p:grpSpPr>
        <a:xfrm>
          <a:off x="0" y="0"/>
          <a:ext cx="0" cy="0"/>
          <a:chOff x="0" y="0"/>
          <a:chExt cx="0" cy="0"/>
        </a:xfrm>
      </p:grpSpPr>
      <p:sp>
        <p:nvSpPr>
          <p:cNvPr id="110" name="Google Shape;110;p3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37"/>
          <p:cNvSpPr txBox="1"/>
          <p:nvPr>
            <p:ph idx="1" type="body"/>
          </p:nvPr>
        </p:nvSpPr>
        <p:spPr>
          <a:xfrm rot="5400000">
            <a:off x="2850886" y="696648"/>
            <a:ext cx="3450696" cy="7408333"/>
          </a:xfrm>
          <a:prstGeom prst="rect">
            <a:avLst/>
          </a:prstGeom>
          <a:noFill/>
          <a:ln>
            <a:noFill/>
          </a:ln>
        </p:spPr>
        <p:txBody>
          <a:bodyPr anchorCtr="0" anchor="ctr" bIns="45700" lIns="91425" spcFirstLastPara="1" rIns="91425" wrap="square" tIns="45700">
            <a:normAutofit/>
          </a:bodyPr>
          <a:lstStyle>
            <a:lvl1pPr indent="-381000" lvl="0" marL="457200" algn="l">
              <a:spcBef>
                <a:spcPts val="480"/>
              </a:spcBef>
              <a:spcAft>
                <a:spcPts val="0"/>
              </a:spcAft>
              <a:buSzPts val="2400"/>
              <a:buChar char="*"/>
              <a:defRPr/>
            </a:lvl1pPr>
            <a:lvl2pPr indent="-368300" lvl="1" marL="914400" algn="l">
              <a:spcBef>
                <a:spcPts val="440"/>
              </a:spcBef>
              <a:spcAft>
                <a:spcPts val="0"/>
              </a:spcAft>
              <a:buSzPts val="2200"/>
              <a:buChar char="*"/>
              <a:defRPr/>
            </a:lvl2pPr>
            <a:lvl3pPr indent="-355600" lvl="2" marL="1371600" algn="l">
              <a:spcBef>
                <a:spcPts val="400"/>
              </a:spcBef>
              <a:spcAft>
                <a:spcPts val="0"/>
              </a:spcAft>
              <a:buSzPts val="2000"/>
              <a:buChar char="*"/>
              <a:defRPr/>
            </a:lvl3pPr>
            <a:lvl4pPr indent="-342900" lvl="3" marL="1828800" algn="l">
              <a:spcBef>
                <a:spcPts val="360"/>
              </a:spcBef>
              <a:spcAft>
                <a:spcPts val="0"/>
              </a:spcAft>
              <a:buSzPts val="1800"/>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112" name="Google Shape;112;p3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3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3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showMasterSp="0" type="vertTitleAndTx">
  <p:cSld name="VERTICAL_TITLE_AND_VERTICAL_TEXT">
    <p:spTree>
      <p:nvGrpSpPr>
        <p:cNvPr id="115" name="Shape 115"/>
        <p:cNvGrpSpPr/>
        <p:nvPr/>
      </p:nvGrpSpPr>
      <p:grpSpPr>
        <a:xfrm>
          <a:off x="0" y="0"/>
          <a:ext cx="0" cy="0"/>
          <a:chOff x="0" y="0"/>
          <a:chExt cx="0" cy="0"/>
        </a:xfrm>
      </p:grpSpPr>
      <p:sp>
        <p:nvSpPr>
          <p:cNvPr id="116" name="Google Shape;116;p38"/>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117" name="Google Shape;117;p38"/>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38"/>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9" name="Google Shape;119;p38"/>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grpSp>
        <p:nvGrpSpPr>
          <p:cNvPr id="120" name="Google Shape;120;p38"/>
          <p:cNvGrpSpPr/>
          <p:nvPr/>
        </p:nvGrpSpPr>
        <p:grpSpPr>
          <a:xfrm>
            <a:off x="211665" y="714191"/>
            <a:ext cx="8723376" cy="1331580"/>
            <a:chOff x="-3905250" y="4294188"/>
            <a:chExt cx="13011150" cy="1892300"/>
          </a:xfrm>
        </p:grpSpPr>
        <p:sp>
          <p:nvSpPr>
            <p:cNvPr id="121" name="Google Shape;121;p38"/>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2" name="Google Shape;122;p38"/>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3" name="Google Shape;123;p38"/>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4" name="Google Shape;124;p38"/>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5" name="Google Shape;125;p38"/>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26" name="Google Shape;126;p38"/>
          <p:cNvSpPr txBox="1"/>
          <p:nvPr>
            <p:ph type="title"/>
          </p:nvPr>
        </p:nvSpPr>
        <p:spPr>
          <a:xfrm rot="5400000">
            <a:off x="5414434" y="2662767"/>
            <a:ext cx="4487333" cy="20574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Candara"/>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38"/>
          <p:cNvSpPr txBox="1"/>
          <p:nvPr>
            <p:ph idx="1" type="body"/>
          </p:nvPr>
        </p:nvSpPr>
        <p:spPr>
          <a:xfrm rot="5400000">
            <a:off x="1223433" y="681567"/>
            <a:ext cx="4487334" cy="60198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accent1"/>
              </a:buClr>
              <a:buSzPts val="2400"/>
              <a:buChar char="*"/>
              <a:defRPr/>
            </a:lvl1pPr>
            <a:lvl2pPr indent="-368300" lvl="1" marL="914400" algn="l">
              <a:spcBef>
                <a:spcPts val="440"/>
              </a:spcBef>
              <a:spcAft>
                <a:spcPts val="0"/>
              </a:spcAft>
              <a:buClr>
                <a:schemeClr val="accent1"/>
              </a:buClr>
              <a:buSzPts val="2200"/>
              <a:buChar char="*"/>
              <a:defRPr/>
            </a:lvl2pPr>
            <a:lvl3pPr indent="-355600" lvl="2" marL="1371600" algn="l">
              <a:spcBef>
                <a:spcPts val="400"/>
              </a:spcBef>
              <a:spcAft>
                <a:spcPts val="0"/>
              </a:spcAft>
              <a:buClr>
                <a:schemeClr val="accent1"/>
              </a:buClr>
              <a:buSzPts val="2000"/>
              <a:buChar char="*"/>
              <a:defRPr/>
            </a:lvl3pPr>
            <a:lvl4pPr indent="-342900" lvl="3" marL="1828800" algn="l">
              <a:spcBef>
                <a:spcPts val="360"/>
              </a:spcBef>
              <a:spcAft>
                <a:spcPts val="0"/>
              </a:spcAft>
              <a:buClr>
                <a:schemeClr val="accent1"/>
              </a:buClr>
              <a:buSzPts val="1800"/>
              <a:buChar char="*"/>
              <a:defRPr/>
            </a:lvl4pPr>
            <a:lvl5pPr indent="-330200" lvl="4" marL="2286000" algn="l">
              <a:spcBef>
                <a:spcPts val="320"/>
              </a:spcBef>
              <a:spcAft>
                <a:spcPts val="0"/>
              </a:spcAft>
              <a:buClr>
                <a:schemeClr val="accent1"/>
              </a:buClr>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31" name="Shape 31"/>
        <p:cNvGrpSpPr/>
        <p:nvPr/>
      </p:nvGrpSpPr>
      <p:grpSpPr>
        <a:xfrm>
          <a:off x="0" y="0"/>
          <a:ext cx="0" cy="0"/>
          <a:chOff x="0" y="0"/>
          <a:chExt cx="0" cy="0"/>
        </a:xfrm>
      </p:grpSpPr>
      <p:sp>
        <p:nvSpPr>
          <p:cNvPr id="32" name="Google Shape;32;p29"/>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33" name="Google Shape;33;p29"/>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9"/>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9"/>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36" name="Google Shape;36;p2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showMasterSp="0" type="secHead">
  <p:cSld name="SECTION_HEADER">
    <p:spTree>
      <p:nvGrpSpPr>
        <p:cNvPr id="37" name="Shape 37"/>
        <p:cNvGrpSpPr/>
        <p:nvPr/>
      </p:nvGrpSpPr>
      <p:grpSpPr>
        <a:xfrm>
          <a:off x="0" y="0"/>
          <a:ext cx="0" cy="0"/>
          <a:chOff x="0" y="0"/>
          <a:chExt cx="0" cy="0"/>
        </a:xfrm>
      </p:grpSpPr>
      <p:sp>
        <p:nvSpPr>
          <p:cNvPr id="38" name="Google Shape;38;p30"/>
          <p:cNvSpPr/>
          <p:nvPr/>
        </p:nvSpPr>
        <p:spPr>
          <a:xfrm>
            <a:off x="228600" y="228600"/>
            <a:ext cx="8695944"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39" name="Google Shape;39;p30"/>
          <p:cNvSpPr/>
          <p:nvPr/>
        </p:nvSpPr>
        <p:spPr>
          <a:xfrm>
            <a:off x="6047438" y="4203592"/>
            <a:ext cx="2876429"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0" name="Google Shape;40;p30"/>
          <p:cNvSpPr/>
          <p:nvPr/>
        </p:nvSpPr>
        <p:spPr>
          <a:xfrm>
            <a:off x="2619320" y="4075290"/>
            <a:ext cx="5544515"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1" name="Google Shape;41;p30"/>
          <p:cNvSpPr/>
          <p:nvPr/>
        </p:nvSpPr>
        <p:spPr>
          <a:xfrm>
            <a:off x="2828728" y="4087562"/>
            <a:ext cx="546798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2" name="Google Shape;42;p30"/>
          <p:cNvSpPr/>
          <p:nvPr/>
        </p:nvSpPr>
        <p:spPr>
          <a:xfrm>
            <a:off x="5609489" y="4074174"/>
            <a:ext cx="3308000"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3" name="Google Shape;43;p30"/>
          <p:cNvSpPr/>
          <p:nvPr/>
        </p:nvSpPr>
        <p:spPr>
          <a:xfrm>
            <a:off x="211665" y="4058555"/>
            <a:ext cx="8723376"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4" name="Google Shape;44;p30"/>
          <p:cNvSpPr txBox="1"/>
          <p:nvPr>
            <p:ph type="title"/>
          </p:nvPr>
        </p:nvSpPr>
        <p:spPr>
          <a:xfrm>
            <a:off x="690032" y="2463560"/>
            <a:ext cx="7772400" cy="1524000"/>
          </a:xfrm>
          <a:prstGeom prst="rect">
            <a:avLst/>
          </a:prstGeom>
          <a:noFill/>
          <a:ln>
            <a:noFill/>
          </a:ln>
        </p:spPr>
        <p:txBody>
          <a:bodyPr anchorCtr="0" anchor="t" bIns="45700" lIns="91425" spcFirstLastPara="1" rIns="91425" wrap="square" tIns="45700">
            <a:normAutofit/>
          </a:bodyPr>
          <a:lstStyle>
            <a:lvl1pPr lvl="0" algn="ctr">
              <a:spcBef>
                <a:spcPts val="0"/>
              </a:spcBef>
              <a:spcAft>
                <a:spcPts val="0"/>
              </a:spcAft>
              <a:buClr>
                <a:srgbClr val="FFFFFF"/>
              </a:buClr>
              <a:buSzPts val="4400"/>
              <a:buFont typeface="Candara"/>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30"/>
          <p:cNvSpPr txBox="1"/>
          <p:nvPr>
            <p:ph idx="1" type="body"/>
          </p:nvPr>
        </p:nvSpPr>
        <p:spPr>
          <a:xfrm>
            <a:off x="1367365" y="1437448"/>
            <a:ext cx="6417734" cy="939801"/>
          </a:xfrm>
          <a:prstGeom prst="rect">
            <a:avLst/>
          </a:prstGeom>
          <a:noFill/>
          <a:ln>
            <a:noFill/>
          </a:ln>
        </p:spPr>
        <p:txBody>
          <a:bodyPr anchorCtr="0" anchor="b" bIns="45700" lIns="91425" spcFirstLastPara="1" rIns="91425" wrap="square" tIns="45700">
            <a:normAutofit/>
          </a:bodyPr>
          <a:lstStyle>
            <a:lvl1pPr indent="-228600" lvl="0" marL="457200" algn="ctr">
              <a:spcBef>
                <a:spcPts val="400"/>
              </a:spcBef>
              <a:spcAft>
                <a:spcPts val="0"/>
              </a:spcAft>
              <a:buSzPts val="2000"/>
              <a:buNone/>
              <a:defRPr sz="2000">
                <a:solidFill>
                  <a:srgbClr val="FFFFFF"/>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384"/>
              </a:spcBef>
              <a:spcAft>
                <a:spcPts val="0"/>
              </a:spcAft>
              <a:buSzPts val="1400"/>
              <a:buNone/>
              <a:defRPr sz="1400">
                <a:solidFill>
                  <a:srgbClr val="888888"/>
                </a:solidFill>
              </a:defRPr>
            </a:lvl6pPr>
            <a:lvl7pPr indent="-228600" lvl="6" marL="3200400" algn="l">
              <a:spcBef>
                <a:spcPts val="384"/>
              </a:spcBef>
              <a:spcAft>
                <a:spcPts val="0"/>
              </a:spcAft>
              <a:buSzPts val="1400"/>
              <a:buNone/>
              <a:defRPr sz="1400">
                <a:solidFill>
                  <a:srgbClr val="888888"/>
                </a:solidFill>
              </a:defRPr>
            </a:lvl7pPr>
            <a:lvl8pPr indent="-228600" lvl="7" marL="3657600" algn="l">
              <a:spcBef>
                <a:spcPts val="384"/>
              </a:spcBef>
              <a:spcAft>
                <a:spcPts val="0"/>
              </a:spcAft>
              <a:buSzPts val="1400"/>
              <a:buNone/>
              <a:defRPr sz="1400">
                <a:solidFill>
                  <a:srgbClr val="888888"/>
                </a:solidFill>
              </a:defRPr>
            </a:lvl8pPr>
            <a:lvl9pPr indent="-228600" lvl="8" marL="4114800" algn="l">
              <a:spcBef>
                <a:spcPts val="384"/>
              </a:spcBef>
              <a:spcAft>
                <a:spcPts val="0"/>
              </a:spcAft>
              <a:buSzPts val="1400"/>
              <a:buNone/>
              <a:defRPr sz="1400">
                <a:solidFill>
                  <a:srgbClr val="888888"/>
                </a:solidFill>
              </a:defRPr>
            </a:lvl9pPr>
          </a:lstStyle>
          <a:p/>
        </p:txBody>
      </p:sp>
      <p:sp>
        <p:nvSpPr>
          <p:cNvPr id="46" name="Google Shape;46;p30"/>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30"/>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30"/>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49" name="Shape 49"/>
        <p:cNvGrpSpPr/>
        <p:nvPr/>
      </p:nvGrpSpPr>
      <p:grpSpPr>
        <a:xfrm>
          <a:off x="0" y="0"/>
          <a:ext cx="0" cy="0"/>
          <a:chOff x="0" y="0"/>
          <a:chExt cx="0" cy="0"/>
        </a:xfrm>
      </p:grpSpPr>
      <p:sp>
        <p:nvSpPr>
          <p:cNvPr id="50" name="Google Shape;50;p3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1"/>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1"/>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31"/>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54" name="Google Shape;54;p31"/>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5" name="Google Shape;55;p31"/>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56" name="Shape 56"/>
        <p:cNvGrpSpPr/>
        <p:nvPr/>
      </p:nvGrpSpPr>
      <p:grpSpPr>
        <a:xfrm>
          <a:off x="0" y="0"/>
          <a:ext cx="0" cy="0"/>
          <a:chOff x="0" y="0"/>
          <a:chExt cx="0" cy="0"/>
        </a:xfrm>
      </p:grpSpPr>
      <p:sp>
        <p:nvSpPr>
          <p:cNvPr id="57" name="Google Shape;57;p32"/>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2"/>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59" name="Google Shape;59;p32"/>
          <p:cNvSpPr txBox="1"/>
          <p:nvPr>
            <p:ph idx="2" type="body"/>
          </p:nvPr>
        </p:nvSpPr>
        <p:spPr>
          <a:xfrm>
            <a:off x="677332" y="3429000"/>
            <a:ext cx="3820055"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0" name="Google Shape;60;p32"/>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1" name="Google Shape;61;p32"/>
          <p:cNvSpPr txBox="1"/>
          <p:nvPr>
            <p:ph idx="4" type="body"/>
          </p:nvPr>
        </p:nvSpPr>
        <p:spPr>
          <a:xfrm>
            <a:off x="4645025" y="3429000"/>
            <a:ext cx="3822192"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2" name="Google Shape;62;p32"/>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2"/>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2"/>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ólo el título" type="titleOnly">
  <p:cSld name="TITLE_ONLY">
    <p:spTree>
      <p:nvGrpSpPr>
        <p:cNvPr id="65" name="Shape 65"/>
        <p:cNvGrpSpPr/>
        <p:nvPr/>
      </p:nvGrpSpPr>
      <p:grpSpPr>
        <a:xfrm>
          <a:off x="0" y="0"/>
          <a:ext cx="0" cy="0"/>
          <a:chOff x="0" y="0"/>
          <a:chExt cx="0" cy="0"/>
        </a:xfrm>
      </p:grpSpPr>
      <p:sp>
        <p:nvSpPr>
          <p:cNvPr id="66" name="Google Shape;66;p3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3"/>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33"/>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3"/>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showMasterSp="0" type="blank">
  <p:cSld name="BLANK">
    <p:spTree>
      <p:nvGrpSpPr>
        <p:cNvPr id="70" name="Shape 70"/>
        <p:cNvGrpSpPr/>
        <p:nvPr/>
      </p:nvGrpSpPr>
      <p:grpSpPr>
        <a:xfrm>
          <a:off x="0" y="0"/>
          <a:ext cx="0" cy="0"/>
          <a:chOff x="0" y="0"/>
          <a:chExt cx="0" cy="0"/>
        </a:xfrm>
      </p:grpSpPr>
      <p:sp>
        <p:nvSpPr>
          <p:cNvPr id="71" name="Google Shape;71;p34"/>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72" name="Google Shape;72;p34"/>
          <p:cNvGrpSpPr/>
          <p:nvPr/>
        </p:nvGrpSpPr>
        <p:grpSpPr>
          <a:xfrm>
            <a:off x="211665" y="714191"/>
            <a:ext cx="8723376" cy="1329874"/>
            <a:chOff x="-3905251" y="4294188"/>
            <a:chExt cx="13027839" cy="1892300"/>
          </a:xfrm>
        </p:grpSpPr>
        <p:sp>
          <p:nvSpPr>
            <p:cNvPr id="73" name="Google Shape;73;p34"/>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4" name="Google Shape;74;p34"/>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5" name="Google Shape;75;p34"/>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6" name="Google Shape;76;p34"/>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7" name="Google Shape;77;p34"/>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78" name="Google Shape;78;p34"/>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4"/>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34"/>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showMasterSp="0" type="objTx">
  <p:cSld name="OBJECT_WITH_CAPTION_TEXT">
    <p:spTree>
      <p:nvGrpSpPr>
        <p:cNvPr id="81" name="Shape 81"/>
        <p:cNvGrpSpPr/>
        <p:nvPr/>
      </p:nvGrpSpPr>
      <p:grpSpPr>
        <a:xfrm>
          <a:off x="0" y="0"/>
          <a:ext cx="0" cy="0"/>
          <a:chOff x="0" y="0"/>
          <a:chExt cx="0" cy="0"/>
        </a:xfrm>
      </p:grpSpPr>
      <p:sp>
        <p:nvSpPr>
          <p:cNvPr id="82" name="Google Shape;82;p35"/>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83" name="Google Shape;83;p35"/>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35"/>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35"/>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86" name="Google Shape;86;p35"/>
          <p:cNvSpPr txBox="1"/>
          <p:nvPr>
            <p:ph idx="1" type="body"/>
          </p:nvPr>
        </p:nvSpPr>
        <p:spPr>
          <a:xfrm>
            <a:off x="914400" y="3581400"/>
            <a:ext cx="3352800" cy="190500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dk2"/>
                </a:solidFill>
              </a:defRPr>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grpSp>
        <p:nvGrpSpPr>
          <p:cNvPr id="87" name="Google Shape;87;p35"/>
          <p:cNvGrpSpPr/>
          <p:nvPr/>
        </p:nvGrpSpPr>
        <p:grpSpPr>
          <a:xfrm>
            <a:off x="211665" y="714191"/>
            <a:ext cx="8723376" cy="1331580"/>
            <a:chOff x="-3905250" y="4294188"/>
            <a:chExt cx="13011150" cy="1892300"/>
          </a:xfrm>
        </p:grpSpPr>
        <p:sp>
          <p:nvSpPr>
            <p:cNvPr id="88" name="Google Shape;88;p35"/>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9" name="Google Shape;89;p35"/>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0" name="Google Shape;90;p35"/>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1" name="Google Shape;91;p35"/>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2" name="Google Shape;92;p35"/>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93" name="Google Shape;93;p35"/>
          <p:cNvSpPr txBox="1"/>
          <p:nvPr>
            <p:ph type="title"/>
          </p:nvPr>
        </p:nvSpPr>
        <p:spPr>
          <a:xfrm>
            <a:off x="914400" y="2286000"/>
            <a:ext cx="3352800" cy="125272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200"/>
              <a:buFont typeface="Candara"/>
              <a:buNone/>
              <a:defRPr sz="32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35"/>
          <p:cNvSpPr txBox="1"/>
          <p:nvPr>
            <p:ph idx="2" type="body"/>
          </p:nvPr>
        </p:nvSpPr>
        <p:spPr>
          <a:xfrm>
            <a:off x="4651962" y="1828800"/>
            <a:ext cx="3904076" cy="3810000"/>
          </a:xfrm>
          <a:prstGeom prst="rect">
            <a:avLst/>
          </a:prstGeom>
          <a:noFill/>
          <a:ln>
            <a:noFill/>
          </a:ln>
        </p:spPr>
        <p:txBody>
          <a:bodyPr anchorCtr="0" anchor="ctr" bIns="45700" lIns="91425" spcFirstLastPara="1" rIns="91425" wrap="square" tIns="45700">
            <a:normAutofit/>
          </a:bodyPr>
          <a:lstStyle>
            <a:lvl1pPr indent="-368300" lvl="0" marL="457200" algn="l">
              <a:spcBef>
                <a:spcPts val="440"/>
              </a:spcBef>
              <a:spcAft>
                <a:spcPts val="0"/>
              </a:spcAft>
              <a:buClr>
                <a:schemeClr val="lt1"/>
              </a:buClr>
              <a:buSzPts val="2200"/>
              <a:buChar char="*"/>
              <a:defRPr sz="2200">
                <a:solidFill>
                  <a:schemeClr val="dk2"/>
                </a:solidFill>
              </a:defRPr>
            </a:lvl1pPr>
            <a:lvl2pPr indent="-355600" lvl="1" marL="914400" algn="l">
              <a:spcBef>
                <a:spcPts val="400"/>
              </a:spcBef>
              <a:spcAft>
                <a:spcPts val="0"/>
              </a:spcAft>
              <a:buClr>
                <a:schemeClr val="lt1"/>
              </a:buClr>
              <a:buSzPts val="2000"/>
              <a:buChar char="*"/>
              <a:defRPr sz="2000">
                <a:solidFill>
                  <a:schemeClr val="dk2"/>
                </a:solidFill>
              </a:defRPr>
            </a:lvl2pPr>
            <a:lvl3pPr indent="-342900" lvl="2" marL="1371600" algn="l">
              <a:spcBef>
                <a:spcPts val="360"/>
              </a:spcBef>
              <a:spcAft>
                <a:spcPts val="0"/>
              </a:spcAft>
              <a:buClr>
                <a:schemeClr val="lt1"/>
              </a:buClr>
              <a:buSzPts val="1800"/>
              <a:buChar char="*"/>
              <a:defRPr sz="1800">
                <a:solidFill>
                  <a:schemeClr val="dk2"/>
                </a:solidFill>
              </a:defRPr>
            </a:lvl3pPr>
            <a:lvl4pPr indent="-330200" lvl="3" marL="1828800" algn="l">
              <a:spcBef>
                <a:spcPts val="320"/>
              </a:spcBef>
              <a:spcAft>
                <a:spcPts val="0"/>
              </a:spcAft>
              <a:buClr>
                <a:schemeClr val="lt1"/>
              </a:buClr>
              <a:buSzPts val="1600"/>
              <a:buChar char="*"/>
              <a:defRPr sz="1600">
                <a:solidFill>
                  <a:schemeClr val="dk2"/>
                </a:solidFill>
              </a:defRPr>
            </a:lvl4pPr>
            <a:lvl5pPr indent="-330200" lvl="4" marL="2286000" algn="l">
              <a:spcBef>
                <a:spcPts val="320"/>
              </a:spcBef>
              <a:spcAft>
                <a:spcPts val="0"/>
              </a:spcAft>
              <a:buClr>
                <a:schemeClr val="lt1"/>
              </a:buClr>
              <a:buSzPts val="1600"/>
              <a:buChar char="*"/>
              <a:defRPr sz="1600">
                <a:solidFill>
                  <a:schemeClr val="dk2"/>
                </a:solidFill>
              </a:defRPr>
            </a:lvl5pPr>
            <a:lvl6pPr indent="-355600" lvl="5" marL="2743200" algn="l">
              <a:spcBef>
                <a:spcPts val="384"/>
              </a:spcBef>
              <a:spcAft>
                <a:spcPts val="0"/>
              </a:spcAft>
              <a:buSzPts val="2000"/>
              <a:buChar char="●"/>
              <a:defRPr sz="2000"/>
            </a:lvl6pPr>
            <a:lvl7pPr indent="-355600" lvl="6" marL="3200400" algn="l">
              <a:spcBef>
                <a:spcPts val="384"/>
              </a:spcBef>
              <a:spcAft>
                <a:spcPts val="0"/>
              </a:spcAft>
              <a:buSzPts val="2000"/>
              <a:buChar char="●"/>
              <a:defRPr sz="2000"/>
            </a:lvl7pPr>
            <a:lvl8pPr indent="-355600" lvl="7" marL="3657600" algn="l">
              <a:spcBef>
                <a:spcPts val="384"/>
              </a:spcBef>
              <a:spcAft>
                <a:spcPts val="0"/>
              </a:spcAft>
              <a:buSzPts val="2000"/>
              <a:buChar char="●"/>
              <a:defRPr sz="2000"/>
            </a:lvl8pPr>
            <a:lvl9pPr indent="-355600" lvl="8" marL="4114800" algn="l">
              <a:spcBef>
                <a:spcPts val="384"/>
              </a:spcBef>
              <a:spcAft>
                <a:spcPts val="0"/>
              </a:spcAft>
              <a:buSzPts val="2000"/>
              <a:buChar char="●"/>
              <a:defRPr sz="2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showMasterSp="0" type="picTx">
  <p:cSld name="PICTURE_WITH_CAPTION_TEXT">
    <p:spTree>
      <p:nvGrpSpPr>
        <p:cNvPr id="95" name="Shape 95"/>
        <p:cNvGrpSpPr/>
        <p:nvPr/>
      </p:nvGrpSpPr>
      <p:grpSpPr>
        <a:xfrm>
          <a:off x="0" y="0"/>
          <a:ext cx="0" cy="0"/>
          <a:chOff x="0" y="0"/>
          <a:chExt cx="0" cy="0"/>
        </a:xfrm>
      </p:grpSpPr>
      <p:sp>
        <p:nvSpPr>
          <p:cNvPr id="96" name="Google Shape;96;p36"/>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97" name="Google Shape;97;p36"/>
          <p:cNvGrpSpPr/>
          <p:nvPr/>
        </p:nvGrpSpPr>
        <p:grpSpPr>
          <a:xfrm>
            <a:off x="211665" y="5353963"/>
            <a:ext cx="8723376" cy="1331580"/>
            <a:chOff x="-3905250" y="4294188"/>
            <a:chExt cx="13011150" cy="1892300"/>
          </a:xfrm>
        </p:grpSpPr>
        <p:sp>
          <p:nvSpPr>
            <p:cNvPr id="98" name="Google Shape;98;p36"/>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9" name="Google Shape;99;p36"/>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0" name="Google Shape;100;p36"/>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1" name="Google Shape;101;p36"/>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2" name="Google Shape;102;p36"/>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03" name="Google Shape;103;p36"/>
          <p:cNvSpPr txBox="1"/>
          <p:nvPr>
            <p:ph type="title"/>
          </p:nvPr>
        </p:nvSpPr>
        <p:spPr>
          <a:xfrm>
            <a:off x="4874155" y="338667"/>
            <a:ext cx="3812645" cy="242993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FFFFF"/>
              </a:buClr>
              <a:buSzPts val="2800"/>
              <a:buFont typeface="Candara"/>
              <a:buNone/>
              <a:defRPr b="0" sz="28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36"/>
          <p:cNvSpPr txBox="1"/>
          <p:nvPr>
            <p:ph idx="1" type="body"/>
          </p:nvPr>
        </p:nvSpPr>
        <p:spPr>
          <a:xfrm>
            <a:off x="4868333" y="2785533"/>
            <a:ext cx="3818467" cy="2421467"/>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800"/>
              <a:buNone/>
              <a:defRPr sz="18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sp>
        <p:nvSpPr>
          <p:cNvPr id="105" name="Google Shape;105;p36"/>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36"/>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36"/>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s-ES"/>
              <a:t>‹#›</a:t>
            </a:fld>
            <a:endParaRPr/>
          </a:p>
        </p:txBody>
      </p:sp>
      <p:sp>
        <p:nvSpPr>
          <p:cNvPr id="108" name="Google Shape;108;p36"/>
          <p:cNvSpPr/>
          <p:nvPr>
            <p:ph idx="2" type="pic"/>
          </p:nvPr>
        </p:nvSpPr>
        <p:spPr>
          <a:xfrm>
            <a:off x="838200" y="1371600"/>
            <a:ext cx="3566160" cy="2926080"/>
          </a:xfrm>
          <a:prstGeom prst="roundRect">
            <a:avLst>
              <a:gd fmla="val 3924" name="adj"/>
            </a:avLst>
          </a:prstGeom>
          <a:solidFill>
            <a:schemeClr val="accent1"/>
          </a:solidFill>
          <a:ln>
            <a:noFill/>
          </a:ln>
          <a:effectLst>
            <a:reflection blurRad="0" dir="5400000" dist="5000" endA="0" endPos="30000" kx="0" rotWithShape="0" algn="bl" stA="30000" stPos="0" sy="-100000" ky="0"/>
          </a:effectLst>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7"/>
          <p:cNvSpPr/>
          <p:nvPr/>
        </p:nvSpPr>
        <p:spPr>
          <a:xfrm>
            <a:off x="228600" y="228600"/>
            <a:ext cx="8695944"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ndara"/>
              <a:ea typeface="Candara"/>
              <a:cs typeface="Candara"/>
              <a:sym typeface="Candara"/>
            </a:endParaRPr>
          </a:p>
        </p:txBody>
      </p:sp>
      <p:grpSp>
        <p:nvGrpSpPr>
          <p:cNvPr id="7" name="Google Shape;7;p27"/>
          <p:cNvGrpSpPr/>
          <p:nvPr/>
        </p:nvGrpSpPr>
        <p:grpSpPr>
          <a:xfrm>
            <a:off x="211665" y="1679429"/>
            <a:ext cx="8723376" cy="1329874"/>
            <a:chOff x="-3905251" y="4294188"/>
            <a:chExt cx="13027839" cy="1892300"/>
          </a:xfrm>
        </p:grpSpPr>
        <p:sp>
          <p:nvSpPr>
            <p:cNvPr id="8" name="Google Shape;8;p27"/>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 name="Google Shape;9;p27"/>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 name="Google Shape;10;p27"/>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1" name="Google Shape;11;p27"/>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 name="Google Shape;12;p27"/>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3" name="Google Shape;13;p2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27"/>
          <p:cNvSpPr txBox="1"/>
          <p:nvPr>
            <p:ph idx="10" type="dt"/>
          </p:nvPr>
        </p:nvSpPr>
        <p:spPr>
          <a:xfrm>
            <a:off x="5163672" y="6250164"/>
            <a:ext cx="378669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5" name="Google Shape;15;p27"/>
          <p:cNvSpPr txBox="1"/>
          <p:nvPr>
            <p:ph idx="11" type="ftr"/>
          </p:nvPr>
        </p:nvSpPr>
        <p:spPr>
          <a:xfrm>
            <a:off x="193638" y="6250164"/>
            <a:ext cx="378669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6" name="Google Shape;16;p27"/>
          <p:cNvSpPr txBox="1"/>
          <p:nvPr>
            <p:ph idx="12" type="sldNum"/>
          </p:nvPr>
        </p:nvSpPr>
        <p:spPr>
          <a:xfrm>
            <a:off x="3991088" y="6250163"/>
            <a:ext cx="1161826"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sz="1000" u="none">
                <a:solidFill>
                  <a:schemeClr val="dk2"/>
                </a:solidFill>
                <a:latin typeface="Candara"/>
                <a:ea typeface="Candara"/>
                <a:cs typeface="Candara"/>
                <a:sym typeface="Candara"/>
              </a:defRPr>
            </a:lvl1pPr>
            <a:lvl2pPr indent="0" lvl="1" marL="0" marR="0" rtl="0" algn="ctr">
              <a:spcBef>
                <a:spcPts val="0"/>
              </a:spcBef>
              <a:buNone/>
              <a:defRPr b="0" sz="1000" u="none">
                <a:solidFill>
                  <a:schemeClr val="dk2"/>
                </a:solidFill>
                <a:latin typeface="Candara"/>
                <a:ea typeface="Candara"/>
                <a:cs typeface="Candara"/>
                <a:sym typeface="Candara"/>
              </a:defRPr>
            </a:lvl2pPr>
            <a:lvl3pPr indent="0" lvl="2" marL="0" marR="0" rtl="0" algn="ctr">
              <a:spcBef>
                <a:spcPts val="0"/>
              </a:spcBef>
              <a:buNone/>
              <a:defRPr b="0" sz="1000" u="none">
                <a:solidFill>
                  <a:schemeClr val="dk2"/>
                </a:solidFill>
                <a:latin typeface="Candara"/>
                <a:ea typeface="Candara"/>
                <a:cs typeface="Candara"/>
                <a:sym typeface="Candara"/>
              </a:defRPr>
            </a:lvl3pPr>
            <a:lvl4pPr indent="0" lvl="3" marL="0" marR="0" rtl="0" algn="ctr">
              <a:spcBef>
                <a:spcPts val="0"/>
              </a:spcBef>
              <a:buNone/>
              <a:defRPr b="0" sz="1000" u="none">
                <a:solidFill>
                  <a:schemeClr val="dk2"/>
                </a:solidFill>
                <a:latin typeface="Candara"/>
                <a:ea typeface="Candara"/>
                <a:cs typeface="Candara"/>
                <a:sym typeface="Candara"/>
              </a:defRPr>
            </a:lvl4pPr>
            <a:lvl5pPr indent="0" lvl="4" marL="0" marR="0" rtl="0" algn="ctr">
              <a:spcBef>
                <a:spcPts val="0"/>
              </a:spcBef>
              <a:buNone/>
              <a:defRPr b="0" sz="1000" u="none">
                <a:solidFill>
                  <a:schemeClr val="dk2"/>
                </a:solidFill>
                <a:latin typeface="Candara"/>
                <a:ea typeface="Candara"/>
                <a:cs typeface="Candara"/>
                <a:sym typeface="Candara"/>
              </a:defRPr>
            </a:lvl5pPr>
            <a:lvl6pPr indent="0" lvl="5" marL="0" marR="0" rtl="0" algn="ctr">
              <a:spcBef>
                <a:spcPts val="0"/>
              </a:spcBef>
              <a:buNone/>
              <a:defRPr b="0" sz="1000" u="none">
                <a:solidFill>
                  <a:schemeClr val="dk2"/>
                </a:solidFill>
                <a:latin typeface="Candara"/>
                <a:ea typeface="Candara"/>
                <a:cs typeface="Candara"/>
                <a:sym typeface="Candara"/>
              </a:defRPr>
            </a:lvl6pPr>
            <a:lvl7pPr indent="0" lvl="6" marL="0" marR="0" rtl="0" algn="ctr">
              <a:spcBef>
                <a:spcPts val="0"/>
              </a:spcBef>
              <a:buNone/>
              <a:defRPr b="0" sz="1000" u="none">
                <a:solidFill>
                  <a:schemeClr val="dk2"/>
                </a:solidFill>
                <a:latin typeface="Candara"/>
                <a:ea typeface="Candara"/>
                <a:cs typeface="Candara"/>
                <a:sym typeface="Candara"/>
              </a:defRPr>
            </a:lvl7pPr>
            <a:lvl8pPr indent="0" lvl="7" marL="0" marR="0" rtl="0" algn="ctr">
              <a:spcBef>
                <a:spcPts val="0"/>
              </a:spcBef>
              <a:buNone/>
              <a:defRPr b="0" sz="1000" u="none">
                <a:solidFill>
                  <a:schemeClr val="dk2"/>
                </a:solidFill>
                <a:latin typeface="Candara"/>
                <a:ea typeface="Candara"/>
                <a:cs typeface="Candara"/>
                <a:sym typeface="Candara"/>
              </a:defRPr>
            </a:lvl8pPr>
            <a:lvl9pPr indent="0" lvl="8" marL="0" marR="0" rtl="0" algn="ctr">
              <a:spcBef>
                <a:spcPts val="0"/>
              </a:spcBef>
              <a:buNone/>
              <a:defRPr b="0" sz="1000" u="non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es-ES"/>
              <a:t>‹#›</a:t>
            </a:fld>
            <a:endParaRPr/>
          </a:p>
        </p:txBody>
      </p:sp>
      <p:sp>
        <p:nvSpPr>
          <p:cNvPr id="17" name="Google Shape;17;p27"/>
          <p:cNvSpPr txBox="1"/>
          <p:nvPr>
            <p:ph idx="1" type="body"/>
          </p:nvPr>
        </p:nvSpPr>
        <p:spPr>
          <a:xfrm>
            <a:off x="872067" y="2675467"/>
            <a:ext cx="7408333" cy="3450696"/>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
          <p:cNvSpPr txBox="1"/>
          <p:nvPr>
            <p:ph type="ctrTitle"/>
          </p:nvPr>
        </p:nvSpPr>
        <p:spPr>
          <a:xfrm>
            <a:off x="683568" y="2060848"/>
            <a:ext cx="7772400" cy="208823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rgbClr val="FFFFFF"/>
              </a:buClr>
              <a:buSzPts val="8000"/>
              <a:buFont typeface="Candara"/>
              <a:buNone/>
            </a:pPr>
            <a:r>
              <a:rPr b="1" lang="es-ES" sz="8000"/>
              <a:t>MÓDULO</a:t>
            </a:r>
            <a:r>
              <a:rPr b="1" lang="es-ES" sz="8000"/>
              <a:t> </a:t>
            </a:r>
            <a:br>
              <a:rPr b="1" lang="es-ES" sz="8000"/>
            </a:br>
            <a:r>
              <a:rPr b="1" lang="es-ES" sz="8000"/>
              <a:t>3</a:t>
            </a:r>
            <a:br>
              <a:rPr b="1" lang="es-ES" sz="8000"/>
            </a:br>
            <a:r>
              <a:rPr b="1" lang="es-ES" sz="4000"/>
              <a:t>POLÌTICA CRIMINAL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9"/>
          <p:cNvSpPr txBox="1"/>
          <p:nvPr>
            <p:ph idx="1" type="body"/>
          </p:nvPr>
        </p:nvSpPr>
        <p:spPr>
          <a:xfrm>
            <a:off x="457200" y="1812925"/>
            <a:ext cx="8229600" cy="4568400"/>
          </a:xfrm>
          <a:prstGeom prst="rect">
            <a:avLst/>
          </a:prstGeom>
          <a:noFill/>
          <a:ln>
            <a:noFill/>
          </a:ln>
        </p:spPr>
        <p:txBody>
          <a:bodyPr anchorCtr="0" anchor="t" bIns="45700" lIns="91425" spcFirstLastPara="1" rIns="91425" wrap="square" tIns="45700">
            <a:normAutofit lnSpcReduction="10000"/>
          </a:bodyPr>
          <a:lstStyle/>
          <a:p>
            <a:pPr indent="-274320" lvl="0" marL="274320" rtl="0" algn="ctr">
              <a:lnSpc>
                <a:spcPct val="115000"/>
              </a:lnSpc>
              <a:spcBef>
                <a:spcPts val="0"/>
              </a:spcBef>
              <a:spcAft>
                <a:spcPts val="0"/>
              </a:spcAft>
              <a:buSzPts val="2400"/>
              <a:buChar char="*"/>
            </a:pPr>
            <a:r>
              <a:rPr b="1" lang="es-ES" u="sng"/>
              <a:t>FAZ PREVENTIVA SITUACIONAL:</a:t>
            </a:r>
            <a:r>
              <a:rPr b="1" lang="es-ES"/>
              <a:t> </a:t>
            </a:r>
            <a:r>
              <a:rPr lang="es-ES"/>
              <a:t>Es aquella fase que </a:t>
            </a:r>
            <a:r>
              <a:rPr b="1" lang="es-ES"/>
              <a:t>pretende prevenir y disuadir la criminalidad alterando las condiciones arquitectónicas y de diseño de los centros urbanos</a:t>
            </a:r>
            <a:r>
              <a:rPr lang="es-ES"/>
              <a:t>. Su objetivo es reducir la posibilidad delictiva del delincuente. </a:t>
            </a:r>
            <a:endParaRPr/>
          </a:p>
          <a:p>
            <a:pPr indent="-274320" lvl="0" marL="274320" rtl="0" algn="ctr">
              <a:lnSpc>
                <a:spcPct val="115000"/>
              </a:lnSpc>
              <a:spcBef>
                <a:spcPts val="480"/>
              </a:spcBef>
              <a:spcAft>
                <a:spcPts val="0"/>
              </a:spcAft>
              <a:buSzPts val="2400"/>
              <a:buChar char="*"/>
            </a:pPr>
            <a:r>
              <a:rPr b="1" lang="es-ES"/>
              <a:t>Ejemplos: </a:t>
            </a:r>
            <a:r>
              <a:rPr lang="es-ES"/>
              <a:t>urbanización de barrios vulnerables, iluminación de calles, videovigilancia, sistemas de alarmas. </a:t>
            </a:r>
            <a:endParaRPr/>
          </a:p>
          <a:p>
            <a:pPr indent="-274320" lvl="0" marL="274320" rtl="0" algn="ctr">
              <a:lnSpc>
                <a:spcPct val="115000"/>
              </a:lnSpc>
              <a:spcBef>
                <a:spcPts val="480"/>
              </a:spcBef>
              <a:spcAft>
                <a:spcPts val="0"/>
              </a:spcAft>
              <a:buSzPts val="2400"/>
              <a:buChar char="*"/>
            </a:pPr>
            <a:r>
              <a:rPr lang="es-ES"/>
              <a:t>Su </a:t>
            </a:r>
            <a:r>
              <a:rPr b="1" lang="es-ES"/>
              <a:t>crítica</a:t>
            </a:r>
            <a:r>
              <a:rPr lang="es-ES"/>
              <a:t> </a:t>
            </a:r>
            <a:r>
              <a:rPr b="1" lang="es-ES"/>
              <a:t>más importante </a:t>
            </a:r>
            <a:r>
              <a:rPr lang="es-ES"/>
              <a:t>es aquella que establece que el </a:t>
            </a:r>
            <a:r>
              <a:rPr b="1" lang="es-ES"/>
              <a:t>punto más elevado de desarrollo de esta fase es la creación de verdaderas fortalezas securitarias</a:t>
            </a:r>
            <a:r>
              <a:rPr lang="es-ES"/>
              <a:t>, con todo lo que ello implica en términos de vulneración de derechos.</a:t>
            </a:r>
            <a:endParaRPr/>
          </a:p>
        </p:txBody>
      </p:sp>
      <p:sp>
        <p:nvSpPr>
          <p:cNvPr id="183" name="Google Shape;183;p19"/>
          <p:cNvSpPr txBox="1"/>
          <p:nvPr>
            <p:ph type="title"/>
          </p:nvPr>
        </p:nvSpPr>
        <p:spPr>
          <a:xfrm>
            <a:off x="457200" y="338328"/>
            <a:ext cx="8229600" cy="100244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FAZ PREVENTIVA</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7" name="Shape 187"/>
        <p:cNvGrpSpPr/>
        <p:nvPr/>
      </p:nvGrpSpPr>
      <p:grpSpPr>
        <a:xfrm>
          <a:off x="0" y="0"/>
          <a:ext cx="0" cy="0"/>
          <a:chOff x="0" y="0"/>
          <a:chExt cx="0" cy="0"/>
        </a:xfrm>
      </p:grpSpPr>
      <p:sp>
        <p:nvSpPr>
          <p:cNvPr id="188" name="Google Shape;188;p20"/>
          <p:cNvSpPr txBox="1"/>
          <p:nvPr>
            <p:ph idx="1" type="body"/>
          </p:nvPr>
        </p:nvSpPr>
        <p:spPr>
          <a:xfrm>
            <a:off x="251520" y="1772816"/>
            <a:ext cx="8640959" cy="4824536"/>
          </a:xfrm>
          <a:prstGeom prst="rect">
            <a:avLst/>
          </a:prstGeom>
          <a:noFill/>
          <a:ln>
            <a:noFill/>
          </a:ln>
        </p:spPr>
        <p:txBody>
          <a:bodyPr anchorCtr="0" anchor="t" bIns="45700" lIns="91425" spcFirstLastPara="1" rIns="91425" wrap="square" tIns="45700">
            <a:normAutofit fontScale="85000" lnSpcReduction="20000"/>
          </a:bodyPr>
          <a:lstStyle/>
          <a:p>
            <a:pPr indent="-261937" lvl="0" marL="274320" rtl="0" algn="ctr">
              <a:lnSpc>
                <a:spcPct val="115000"/>
              </a:lnSpc>
              <a:spcBef>
                <a:spcPts val="0"/>
              </a:spcBef>
              <a:spcAft>
                <a:spcPts val="0"/>
              </a:spcAft>
              <a:buSzPct val="100000"/>
              <a:buChar char="*"/>
            </a:pPr>
            <a:r>
              <a:rPr b="1" lang="es-ES" sz="2600" u="sng"/>
              <a:t>FAZ PREVENTIVA COMUNITARIA</a:t>
            </a:r>
            <a:r>
              <a:rPr lang="es-ES" sz="2600" u="sng"/>
              <a:t>:</a:t>
            </a:r>
            <a:r>
              <a:rPr lang="es-ES" sz="2600"/>
              <a:t> A través de la p</a:t>
            </a:r>
            <a:r>
              <a:rPr b="1" lang="es-ES" sz="2600"/>
              <a:t>articipación de la comunidad</a:t>
            </a:r>
            <a:r>
              <a:rPr lang="es-ES" sz="2600"/>
              <a:t> y de su interacción con las autoridades políticas y securitarias, se identifican lugares propensos al desarrollo de la actividad criminal.</a:t>
            </a:r>
            <a:endParaRPr/>
          </a:p>
          <a:p>
            <a:pPr indent="-261937" lvl="0" marL="274320" rtl="0" algn="ctr">
              <a:lnSpc>
                <a:spcPct val="115000"/>
              </a:lnSpc>
              <a:spcBef>
                <a:spcPts val="481"/>
              </a:spcBef>
              <a:spcAft>
                <a:spcPts val="0"/>
              </a:spcAft>
              <a:buSzPct val="100000"/>
              <a:buChar char="*"/>
            </a:pPr>
            <a:r>
              <a:rPr lang="es-ES" sz="2600"/>
              <a:t>Se reconoce formalmente una </a:t>
            </a:r>
            <a:r>
              <a:rPr b="1" lang="es-ES" sz="2600"/>
              <a:t>fuerte base democrática</a:t>
            </a:r>
            <a:r>
              <a:rPr lang="es-ES" sz="2600"/>
              <a:t>.</a:t>
            </a:r>
            <a:endParaRPr/>
          </a:p>
          <a:p>
            <a:pPr indent="-261937" lvl="0" marL="274320" rtl="0" algn="ctr">
              <a:lnSpc>
                <a:spcPct val="115000"/>
              </a:lnSpc>
              <a:spcBef>
                <a:spcPts val="481"/>
              </a:spcBef>
              <a:spcAft>
                <a:spcPts val="0"/>
              </a:spcAft>
              <a:buSzPct val="100000"/>
              <a:buChar char="*"/>
            </a:pPr>
            <a:r>
              <a:rPr lang="es-ES" sz="2600"/>
              <a:t>Sirve </a:t>
            </a:r>
            <a:r>
              <a:rPr b="1" lang="es-ES" sz="2600"/>
              <a:t>no solo para identificar lugares propensos </a:t>
            </a:r>
            <a:r>
              <a:rPr lang="es-ES" sz="2600"/>
              <a:t>al delito sino para </a:t>
            </a:r>
            <a:r>
              <a:rPr b="1" lang="es-ES" sz="2600"/>
              <a:t>advertir situaciones</a:t>
            </a:r>
            <a:r>
              <a:rPr lang="es-ES" sz="2600"/>
              <a:t> que pueden desencadenar hechos violentos.</a:t>
            </a:r>
            <a:endParaRPr/>
          </a:p>
          <a:p>
            <a:pPr indent="-261937" lvl="0" marL="274320" rtl="0" algn="ctr">
              <a:lnSpc>
                <a:spcPct val="115000"/>
              </a:lnSpc>
              <a:spcBef>
                <a:spcPts val="481"/>
              </a:spcBef>
              <a:spcAft>
                <a:spcPts val="0"/>
              </a:spcAft>
              <a:buSzPct val="100000"/>
              <a:buChar char="*"/>
            </a:pPr>
            <a:r>
              <a:rPr b="1" lang="es-ES" sz="2600"/>
              <a:t>Crítica:</a:t>
            </a:r>
            <a:r>
              <a:rPr lang="es-ES" sz="2600"/>
              <a:t> Las reuniones de vecinos, por lo general, terminan siendo captadas por las agrupaciones políticas que lejos de intervenir con una mirada preventiva, replican los discursos punitivistas que solo buscan soluciones policiales a situaciones más ligadas a otro tipo de políticas</a:t>
            </a:r>
            <a:r>
              <a:rPr lang="es-ES"/>
              <a:t>.</a:t>
            </a:r>
            <a:endParaRPr/>
          </a:p>
          <a:p>
            <a:pPr indent="-133350" lvl="0" marL="274320" rtl="0" algn="l">
              <a:spcBef>
                <a:spcPts val="444"/>
              </a:spcBef>
              <a:spcAft>
                <a:spcPts val="0"/>
              </a:spcAft>
              <a:buSzPct val="100000"/>
              <a:buNone/>
            </a:pPr>
            <a:r>
              <a:t/>
            </a:r>
            <a:endParaRPr/>
          </a:p>
        </p:txBody>
      </p:sp>
      <p:sp>
        <p:nvSpPr>
          <p:cNvPr id="189" name="Google Shape;189;p20"/>
          <p:cNvSpPr txBox="1"/>
          <p:nvPr>
            <p:ph type="title"/>
          </p:nvPr>
        </p:nvSpPr>
        <p:spPr>
          <a:xfrm>
            <a:off x="457200" y="338328"/>
            <a:ext cx="8229600" cy="107444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FAZ PREVENTIVA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21"/>
          <p:cNvSpPr txBox="1"/>
          <p:nvPr>
            <p:ph idx="1" type="body"/>
          </p:nvPr>
        </p:nvSpPr>
        <p:spPr>
          <a:xfrm>
            <a:off x="457200" y="2026075"/>
            <a:ext cx="8229600" cy="4123800"/>
          </a:xfrm>
          <a:prstGeom prst="rect">
            <a:avLst/>
          </a:prstGeom>
          <a:noFill/>
          <a:ln>
            <a:noFill/>
          </a:ln>
        </p:spPr>
        <p:txBody>
          <a:bodyPr anchorCtr="0" anchor="t" bIns="45700" lIns="91425" spcFirstLastPara="1" rIns="91425" wrap="square" tIns="45700">
            <a:normAutofit/>
          </a:bodyPr>
          <a:lstStyle/>
          <a:p>
            <a:pPr indent="-274320" lvl="0" marL="274320" rtl="0" algn="ctr">
              <a:lnSpc>
                <a:spcPct val="115000"/>
              </a:lnSpc>
              <a:spcBef>
                <a:spcPts val="0"/>
              </a:spcBef>
              <a:spcAft>
                <a:spcPts val="0"/>
              </a:spcAft>
              <a:buSzPts val="2400"/>
              <a:buChar char="*"/>
            </a:pPr>
            <a:r>
              <a:rPr b="1" lang="es-ES" u="sng">
                <a:latin typeface="Arial"/>
                <a:ea typeface="Arial"/>
                <a:cs typeface="Arial"/>
                <a:sym typeface="Arial"/>
              </a:rPr>
              <a:t>FAZ PREVENTIVA ANALÍTICA</a:t>
            </a:r>
            <a:r>
              <a:rPr lang="es-ES" u="sng">
                <a:latin typeface="Arial"/>
                <a:ea typeface="Arial"/>
                <a:cs typeface="Arial"/>
                <a:sym typeface="Arial"/>
              </a:rPr>
              <a:t>:</a:t>
            </a:r>
            <a:r>
              <a:rPr lang="es-ES">
                <a:latin typeface="Arial"/>
                <a:ea typeface="Arial"/>
                <a:cs typeface="Arial"/>
                <a:sym typeface="Arial"/>
              </a:rPr>
              <a:t>  Aquella Faz Preventiva que moldea la actividad de las direcciones de inteligencia criminal del Estado.</a:t>
            </a:r>
            <a:endParaRPr>
              <a:latin typeface="Arial"/>
              <a:ea typeface="Arial"/>
              <a:cs typeface="Arial"/>
              <a:sym typeface="Arial"/>
            </a:endParaRPr>
          </a:p>
          <a:p>
            <a:pPr indent="-274320" lvl="0" marL="274320" rtl="0" algn="ctr">
              <a:lnSpc>
                <a:spcPct val="115000"/>
              </a:lnSpc>
              <a:spcBef>
                <a:spcPts val="480"/>
              </a:spcBef>
              <a:spcAft>
                <a:spcPts val="0"/>
              </a:spcAft>
              <a:buSzPts val="2400"/>
              <a:buFont typeface="Arial"/>
              <a:buChar char="*"/>
            </a:pPr>
            <a:r>
              <a:rPr lang="es-ES">
                <a:latin typeface="Arial"/>
                <a:ea typeface="Arial"/>
                <a:cs typeface="Arial"/>
                <a:sym typeface="Arial"/>
              </a:rPr>
              <a:t>Sean Federales, Provinciales o locales.</a:t>
            </a:r>
            <a:endParaRPr>
              <a:latin typeface="Arial"/>
              <a:ea typeface="Arial"/>
              <a:cs typeface="Arial"/>
              <a:sym typeface="Arial"/>
            </a:endParaRPr>
          </a:p>
          <a:p>
            <a:pPr indent="-274320" lvl="0" marL="274320" rtl="0" algn="ctr">
              <a:lnSpc>
                <a:spcPct val="115000"/>
              </a:lnSpc>
              <a:spcBef>
                <a:spcPts val="480"/>
              </a:spcBef>
              <a:spcAft>
                <a:spcPts val="0"/>
              </a:spcAft>
              <a:buSzPts val="2400"/>
              <a:buFont typeface="Arial"/>
              <a:buChar char="*"/>
            </a:pPr>
            <a:r>
              <a:rPr lang="es-ES">
                <a:latin typeface="Arial"/>
                <a:ea typeface="Arial"/>
                <a:cs typeface="Arial"/>
                <a:sym typeface="Arial"/>
              </a:rPr>
              <a:t>Buscan prevenir escenarios de riesgo delictivo mediante el análisis del delito y la violencia.</a:t>
            </a:r>
            <a:endParaRPr>
              <a:latin typeface="Arial"/>
              <a:ea typeface="Arial"/>
              <a:cs typeface="Arial"/>
              <a:sym typeface="Arial"/>
            </a:endParaRPr>
          </a:p>
          <a:p>
            <a:pPr indent="-121920" lvl="0" marL="274320" rtl="0" algn="l">
              <a:lnSpc>
                <a:spcPct val="115000"/>
              </a:lnSpc>
              <a:spcBef>
                <a:spcPts val="480"/>
              </a:spcBef>
              <a:spcAft>
                <a:spcPts val="0"/>
              </a:spcAft>
              <a:buSzPts val="2400"/>
              <a:buNone/>
            </a:pPr>
            <a:r>
              <a:t/>
            </a:r>
            <a:endParaRPr/>
          </a:p>
        </p:txBody>
      </p:sp>
      <p:sp>
        <p:nvSpPr>
          <p:cNvPr id="195" name="Google Shape;195;p21"/>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FAZ PREVENTIVA</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g2242f56734c_0_6"/>
          <p:cNvSpPr txBox="1"/>
          <p:nvPr>
            <p:ph idx="1" type="body"/>
          </p:nvPr>
        </p:nvSpPr>
        <p:spPr>
          <a:xfrm>
            <a:off x="457200" y="1895800"/>
            <a:ext cx="8141100" cy="4371600"/>
          </a:xfrm>
          <a:prstGeom prst="rect">
            <a:avLst/>
          </a:prstGeom>
          <a:noFill/>
          <a:ln>
            <a:noFill/>
          </a:ln>
        </p:spPr>
        <p:txBody>
          <a:bodyPr anchorCtr="0" anchor="t" bIns="45700" lIns="91425" spcFirstLastPara="1" rIns="91425" wrap="square" tIns="45700">
            <a:normAutofit fontScale="92500" lnSpcReduction="10000"/>
          </a:bodyPr>
          <a:lstStyle/>
          <a:p>
            <a:pPr indent="0" lvl="0" marL="0" marR="0" rtl="0" algn="ctr">
              <a:lnSpc>
                <a:spcPct val="150000"/>
              </a:lnSpc>
              <a:spcBef>
                <a:spcPts val="0"/>
              </a:spcBef>
              <a:spcAft>
                <a:spcPts val="0"/>
              </a:spcAft>
              <a:buNone/>
            </a:pPr>
            <a:r>
              <a:rPr b="1" lang="es-ES" sz="2216">
                <a:latin typeface="Arial"/>
                <a:ea typeface="Arial"/>
                <a:cs typeface="Arial"/>
                <a:sym typeface="Arial"/>
              </a:rPr>
              <a:t>Inteligencia Criminal:</a:t>
            </a:r>
            <a:r>
              <a:rPr lang="es-ES" sz="2216">
                <a:latin typeface="Arial"/>
                <a:ea typeface="Arial"/>
                <a:cs typeface="Arial"/>
                <a:sym typeface="Arial"/>
              </a:rPr>
              <a:t> Aquella actividad orientada a la </a:t>
            </a:r>
            <a:r>
              <a:rPr lang="es-ES" sz="2216">
                <a:latin typeface="Arial"/>
                <a:ea typeface="Arial"/>
                <a:cs typeface="Arial"/>
                <a:sym typeface="Arial"/>
              </a:rPr>
              <a:t>recolección</a:t>
            </a:r>
            <a:r>
              <a:rPr lang="es-ES" sz="2216">
                <a:latin typeface="Arial"/>
                <a:ea typeface="Arial"/>
                <a:cs typeface="Arial"/>
                <a:sym typeface="Arial"/>
              </a:rPr>
              <a:t>, procesamiento y análisis de información accionable para prevenir escenarios de riesgo criminal. (Ex Ante).</a:t>
            </a:r>
            <a:endParaRPr sz="2216">
              <a:latin typeface="Arial"/>
              <a:ea typeface="Arial"/>
              <a:cs typeface="Arial"/>
              <a:sym typeface="Arial"/>
            </a:endParaRPr>
          </a:p>
          <a:p>
            <a:pPr indent="0" lvl="0" marL="0" marR="0" rtl="0" algn="ctr">
              <a:lnSpc>
                <a:spcPct val="150000"/>
              </a:lnSpc>
              <a:spcBef>
                <a:spcPts val="800"/>
              </a:spcBef>
              <a:spcAft>
                <a:spcPts val="0"/>
              </a:spcAft>
              <a:buNone/>
            </a:pPr>
            <a:r>
              <a:t/>
            </a:r>
            <a:endParaRPr sz="594">
              <a:latin typeface="Arial"/>
              <a:ea typeface="Arial"/>
              <a:cs typeface="Arial"/>
              <a:sym typeface="Arial"/>
            </a:endParaRPr>
          </a:p>
          <a:p>
            <a:pPr indent="0" lvl="0" marL="0" marR="0" rtl="0" algn="ctr">
              <a:lnSpc>
                <a:spcPct val="150000"/>
              </a:lnSpc>
              <a:spcBef>
                <a:spcPts val="800"/>
              </a:spcBef>
              <a:spcAft>
                <a:spcPts val="0"/>
              </a:spcAft>
              <a:buNone/>
            </a:pPr>
            <a:r>
              <a:rPr b="1" lang="es-ES" sz="2216">
                <a:latin typeface="Arial"/>
                <a:ea typeface="Arial"/>
                <a:cs typeface="Arial"/>
                <a:sym typeface="Arial"/>
              </a:rPr>
              <a:t>Análisis Criminal:</a:t>
            </a:r>
            <a:r>
              <a:rPr lang="es-ES" sz="2216">
                <a:latin typeface="Arial"/>
                <a:ea typeface="Arial"/>
                <a:cs typeface="Arial"/>
                <a:sym typeface="Arial"/>
              </a:rPr>
              <a:t> Es la herramienta analítica que estudia </a:t>
            </a:r>
            <a:r>
              <a:rPr lang="es-ES" sz="2216">
                <a:latin typeface="Arial"/>
                <a:ea typeface="Arial"/>
                <a:cs typeface="Arial"/>
                <a:sym typeface="Arial"/>
              </a:rPr>
              <a:t>información</a:t>
            </a:r>
            <a:r>
              <a:rPr lang="es-ES" sz="2216">
                <a:latin typeface="Arial"/>
                <a:ea typeface="Arial"/>
                <a:cs typeface="Arial"/>
                <a:sym typeface="Arial"/>
              </a:rPr>
              <a:t> sensible sobre los delitos ya cometidos para conjurar dicha criminalidad. Su objetivo es la producción de información para tomar decisiones en el ámbito de la seguridad y la política criminal. (Ex Post).</a:t>
            </a:r>
            <a:endParaRPr sz="2216">
              <a:latin typeface="Arial"/>
              <a:ea typeface="Arial"/>
              <a:cs typeface="Arial"/>
              <a:sym typeface="Arial"/>
            </a:endParaRPr>
          </a:p>
          <a:p>
            <a:pPr indent="0" lvl="0" marL="274320" rtl="0" algn="ctr">
              <a:spcBef>
                <a:spcPts val="800"/>
              </a:spcBef>
              <a:spcAft>
                <a:spcPts val="0"/>
              </a:spcAft>
              <a:buNone/>
            </a:pPr>
            <a:r>
              <a:t/>
            </a:r>
            <a:endParaRPr b="1"/>
          </a:p>
          <a:p>
            <a:pPr indent="-121920" lvl="0" marL="274320" rtl="0" algn="ctr">
              <a:spcBef>
                <a:spcPts val="480"/>
              </a:spcBef>
              <a:spcAft>
                <a:spcPts val="0"/>
              </a:spcAft>
              <a:buSzPct val="100000"/>
              <a:buNone/>
            </a:pPr>
            <a:r>
              <a:t/>
            </a:r>
            <a:endParaRPr/>
          </a:p>
        </p:txBody>
      </p:sp>
      <p:sp>
        <p:nvSpPr>
          <p:cNvPr id="201" name="Google Shape;201;g2242f56734c_0_6"/>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FAZ PREVENTIVA</a:t>
            </a:r>
            <a:endParaRPr b="1"/>
          </a:p>
          <a:p>
            <a:pPr indent="0" lvl="0" marL="0" rtl="0" algn="ctr">
              <a:spcBef>
                <a:spcPts val="0"/>
              </a:spcBef>
              <a:spcAft>
                <a:spcPts val="0"/>
              </a:spcAft>
              <a:buClr>
                <a:schemeClr val="lt1"/>
              </a:buClr>
              <a:buSzPct val="100000"/>
              <a:buFont typeface="Candara"/>
              <a:buNone/>
            </a:pPr>
            <a:r>
              <a:rPr b="1" lang="es-ES">
                <a:solidFill>
                  <a:schemeClr val="lt1"/>
                </a:solidFill>
              </a:rPr>
              <a:t>(Analítica)</a:t>
            </a:r>
            <a:endParaRPr b="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g2242f56734c_0_17"/>
          <p:cNvSpPr txBox="1"/>
          <p:nvPr>
            <p:ph idx="1" type="body"/>
          </p:nvPr>
        </p:nvSpPr>
        <p:spPr>
          <a:xfrm>
            <a:off x="457200" y="2026075"/>
            <a:ext cx="8229600" cy="4446900"/>
          </a:xfrm>
          <a:prstGeom prst="rect">
            <a:avLst/>
          </a:prstGeom>
          <a:noFill/>
          <a:ln>
            <a:noFill/>
          </a:ln>
        </p:spPr>
        <p:txBody>
          <a:bodyPr anchorCtr="0" anchor="t" bIns="45700" lIns="91425" spcFirstLastPara="1" rIns="91425" wrap="square" tIns="45700">
            <a:normAutofit fontScale="40000" lnSpcReduction="20000"/>
          </a:bodyPr>
          <a:lstStyle/>
          <a:p>
            <a:pPr indent="0" lvl="0" marL="0" marR="0" rtl="0" algn="ctr">
              <a:lnSpc>
                <a:spcPct val="150000"/>
              </a:lnSpc>
              <a:spcBef>
                <a:spcPts val="0"/>
              </a:spcBef>
              <a:spcAft>
                <a:spcPts val="0"/>
              </a:spcAft>
              <a:buNone/>
            </a:pPr>
            <a:r>
              <a:rPr b="1" lang="es-ES" sz="4939">
                <a:latin typeface="Arial"/>
                <a:ea typeface="Arial"/>
                <a:cs typeface="Arial"/>
                <a:sym typeface="Arial"/>
              </a:rPr>
              <a:t>Análisis Táctico:</a:t>
            </a:r>
            <a:r>
              <a:rPr lang="es-ES" sz="4939">
                <a:latin typeface="Arial"/>
                <a:ea typeface="Arial"/>
                <a:cs typeface="Arial"/>
                <a:sym typeface="Arial"/>
              </a:rPr>
              <a:t> </a:t>
            </a:r>
            <a:endParaRPr sz="4939">
              <a:latin typeface="Arial"/>
              <a:ea typeface="Arial"/>
              <a:cs typeface="Arial"/>
              <a:sym typeface="Arial"/>
            </a:endParaRPr>
          </a:p>
          <a:p>
            <a:pPr indent="0" lvl="0" marL="0" marR="0" rtl="0" algn="ctr">
              <a:lnSpc>
                <a:spcPct val="150000"/>
              </a:lnSpc>
              <a:spcBef>
                <a:spcPts val="800"/>
              </a:spcBef>
              <a:spcAft>
                <a:spcPts val="0"/>
              </a:spcAft>
              <a:buNone/>
            </a:pPr>
            <a:r>
              <a:rPr lang="es-ES" sz="4813">
                <a:latin typeface="Arial"/>
                <a:ea typeface="Arial"/>
                <a:cs typeface="Arial"/>
                <a:sym typeface="Arial"/>
              </a:rPr>
              <a:t>Es un proceso diario de emisión de alertas que identifica incidencias y patrones pasibles de convertirse en regularidades delictivas (tendencias).</a:t>
            </a:r>
            <a:endParaRPr sz="4813">
              <a:latin typeface="Arial"/>
              <a:ea typeface="Arial"/>
              <a:cs typeface="Arial"/>
              <a:sym typeface="Arial"/>
            </a:endParaRPr>
          </a:p>
          <a:p>
            <a:pPr indent="0" lvl="0" marL="0" marR="0" rtl="0" algn="ctr">
              <a:lnSpc>
                <a:spcPct val="150000"/>
              </a:lnSpc>
              <a:spcBef>
                <a:spcPts val="800"/>
              </a:spcBef>
              <a:spcAft>
                <a:spcPts val="0"/>
              </a:spcAft>
              <a:buClr>
                <a:schemeClr val="dk1"/>
              </a:buClr>
              <a:buSzPts val="440"/>
              <a:buFont typeface="Arial"/>
              <a:buNone/>
            </a:pPr>
            <a:r>
              <a:rPr b="1" lang="es-ES" sz="4813">
                <a:latin typeface="Arial"/>
                <a:ea typeface="Arial"/>
                <a:cs typeface="Arial"/>
                <a:sym typeface="Arial"/>
              </a:rPr>
              <a:t>Análisis Estratégico:</a:t>
            </a:r>
            <a:r>
              <a:rPr lang="es-ES" sz="4813">
                <a:latin typeface="Arial"/>
                <a:ea typeface="Arial"/>
                <a:cs typeface="Arial"/>
                <a:sym typeface="Arial"/>
              </a:rPr>
              <a:t> </a:t>
            </a:r>
            <a:endParaRPr sz="4813">
              <a:latin typeface="Arial"/>
              <a:ea typeface="Arial"/>
              <a:cs typeface="Arial"/>
              <a:sym typeface="Arial"/>
            </a:endParaRPr>
          </a:p>
          <a:p>
            <a:pPr indent="0" lvl="0" marL="0" marR="0" rtl="0" algn="ctr">
              <a:lnSpc>
                <a:spcPct val="150000"/>
              </a:lnSpc>
              <a:spcBef>
                <a:spcPts val="800"/>
              </a:spcBef>
              <a:spcAft>
                <a:spcPts val="0"/>
              </a:spcAft>
              <a:buClr>
                <a:schemeClr val="dk1"/>
              </a:buClr>
              <a:buSzPts val="440"/>
              <a:buFont typeface="Arial"/>
              <a:buNone/>
            </a:pPr>
            <a:r>
              <a:rPr lang="es-ES" sz="4813">
                <a:latin typeface="Arial"/>
                <a:ea typeface="Arial"/>
                <a:cs typeface="Arial"/>
                <a:sym typeface="Arial"/>
              </a:rPr>
              <a:t>Es el estudio sobre el abordaje de las regularidades delictivas. </a:t>
            </a:r>
            <a:endParaRPr sz="4813">
              <a:latin typeface="Arial"/>
              <a:ea typeface="Arial"/>
              <a:cs typeface="Arial"/>
              <a:sym typeface="Arial"/>
            </a:endParaRPr>
          </a:p>
          <a:p>
            <a:pPr indent="0" lvl="0" marL="0" marR="0" rtl="0" algn="ctr">
              <a:lnSpc>
                <a:spcPct val="150000"/>
              </a:lnSpc>
              <a:spcBef>
                <a:spcPts val="800"/>
              </a:spcBef>
              <a:spcAft>
                <a:spcPts val="0"/>
              </a:spcAft>
              <a:buClr>
                <a:schemeClr val="dk1"/>
              </a:buClr>
              <a:buSzPts val="440"/>
              <a:buFont typeface="Arial"/>
              <a:buNone/>
            </a:pPr>
            <a:r>
              <a:rPr lang="es-ES" sz="4813">
                <a:latin typeface="Arial"/>
                <a:ea typeface="Arial"/>
                <a:cs typeface="Arial"/>
                <a:sym typeface="Arial"/>
              </a:rPr>
              <a:t>Su fin es conjurar y reducir la criminalidad regular a partir de un conjunto de decisiones que impacten al delito y afecten la menor cantidad de recursos posibles en pos de la obtención del mejor resultado. </a:t>
            </a:r>
            <a:endParaRPr sz="4813">
              <a:latin typeface="Arial"/>
              <a:ea typeface="Arial"/>
              <a:cs typeface="Arial"/>
              <a:sym typeface="Arial"/>
            </a:endParaRPr>
          </a:p>
          <a:p>
            <a:pPr indent="0" lvl="0" marL="0" marR="0" rtl="0" algn="ctr">
              <a:lnSpc>
                <a:spcPct val="150000"/>
              </a:lnSpc>
              <a:spcBef>
                <a:spcPts val="800"/>
              </a:spcBef>
              <a:spcAft>
                <a:spcPts val="0"/>
              </a:spcAft>
              <a:buNone/>
            </a:pPr>
            <a:r>
              <a:t/>
            </a:r>
            <a:endParaRPr b="1" sz="3279">
              <a:latin typeface="Arial"/>
              <a:ea typeface="Arial"/>
              <a:cs typeface="Arial"/>
              <a:sym typeface="Arial"/>
            </a:endParaRPr>
          </a:p>
          <a:p>
            <a:pPr indent="0" lvl="0" marL="274320" rtl="0" algn="ctr">
              <a:spcBef>
                <a:spcPts val="800"/>
              </a:spcBef>
              <a:spcAft>
                <a:spcPts val="0"/>
              </a:spcAft>
              <a:buNone/>
            </a:pPr>
            <a:r>
              <a:t/>
            </a:r>
            <a:endParaRPr b="1"/>
          </a:p>
          <a:p>
            <a:pPr indent="-121920" lvl="0" marL="274320" rtl="0" algn="ctr">
              <a:spcBef>
                <a:spcPts val="480"/>
              </a:spcBef>
              <a:spcAft>
                <a:spcPts val="0"/>
              </a:spcAft>
              <a:buSzPct val="100000"/>
              <a:buNone/>
            </a:pPr>
            <a:r>
              <a:t/>
            </a:r>
            <a:endParaRPr/>
          </a:p>
        </p:txBody>
      </p:sp>
      <p:sp>
        <p:nvSpPr>
          <p:cNvPr id="207" name="Google Shape;207;g2242f56734c_0_17"/>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FAZ PREVENTIVA</a:t>
            </a:r>
            <a:endParaRPr b="1"/>
          </a:p>
          <a:p>
            <a:pPr indent="0" lvl="0" marL="0" rtl="0" algn="ctr">
              <a:spcBef>
                <a:spcPts val="0"/>
              </a:spcBef>
              <a:spcAft>
                <a:spcPts val="0"/>
              </a:spcAft>
              <a:buClr>
                <a:srgbClr val="FFFFFF"/>
              </a:buClr>
              <a:buSzPct val="100000"/>
              <a:buFont typeface="Candara"/>
              <a:buNone/>
            </a:pPr>
            <a:r>
              <a:rPr b="1" lang="es-ES"/>
              <a:t>(Analítica)</a:t>
            </a:r>
            <a:endParaRPr b="1"/>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g2242f56734c_0_23"/>
          <p:cNvSpPr txBox="1"/>
          <p:nvPr>
            <p:ph idx="1" type="body"/>
          </p:nvPr>
        </p:nvSpPr>
        <p:spPr>
          <a:xfrm>
            <a:off x="611200" y="1771475"/>
            <a:ext cx="7956300" cy="4568400"/>
          </a:xfrm>
          <a:prstGeom prst="rect">
            <a:avLst/>
          </a:prstGeom>
        </p:spPr>
        <p:txBody>
          <a:bodyPr anchorCtr="0" anchor="t" bIns="45700" lIns="91425" spcFirstLastPara="1" rIns="91425" wrap="square" tIns="45700">
            <a:normAutofit fontScale="92500" lnSpcReduction="10000"/>
          </a:bodyPr>
          <a:lstStyle/>
          <a:p>
            <a:pPr indent="0" lvl="0" marL="0" rtl="0" algn="ctr">
              <a:lnSpc>
                <a:spcPct val="115000"/>
              </a:lnSpc>
              <a:spcBef>
                <a:spcPts val="360"/>
              </a:spcBef>
              <a:spcAft>
                <a:spcPts val="0"/>
              </a:spcAft>
              <a:buNone/>
            </a:pPr>
            <a:r>
              <a:rPr b="1" lang="es-ES"/>
              <a:t>A</a:t>
            </a:r>
            <a:r>
              <a:rPr b="1" lang="es-ES">
                <a:latin typeface="Arial"/>
                <a:ea typeface="Arial"/>
                <a:cs typeface="Arial"/>
                <a:sym typeface="Arial"/>
              </a:rPr>
              <a:t>nálisis Operacional:</a:t>
            </a:r>
            <a:r>
              <a:rPr lang="es-ES">
                <a:latin typeface="Arial"/>
                <a:ea typeface="Arial"/>
                <a:cs typeface="Arial"/>
                <a:sym typeface="Arial"/>
              </a:rPr>
              <a:t> Es el estudio del despliegue operativo de las fuerzas de seguridad en el territorio. Es la evaluación continua de la asignación y distribución de recursos policiales, técnicos, de infraestructura y logísticos para prevenir incidencias y contrarrestar regularidades.</a:t>
            </a:r>
            <a:endParaRPr>
              <a:latin typeface="Arial"/>
              <a:ea typeface="Arial"/>
              <a:cs typeface="Arial"/>
              <a:sym typeface="Arial"/>
            </a:endParaRPr>
          </a:p>
          <a:p>
            <a:pPr indent="0" lvl="0" marL="0" rtl="0" algn="ctr">
              <a:lnSpc>
                <a:spcPct val="115000"/>
              </a:lnSpc>
              <a:spcBef>
                <a:spcPts val="360"/>
              </a:spcBef>
              <a:spcAft>
                <a:spcPts val="0"/>
              </a:spcAft>
              <a:buNone/>
            </a:pPr>
            <a:r>
              <a:t/>
            </a:r>
            <a:endParaRPr>
              <a:latin typeface="Arial"/>
              <a:ea typeface="Arial"/>
              <a:cs typeface="Arial"/>
              <a:sym typeface="Arial"/>
            </a:endParaRPr>
          </a:p>
          <a:p>
            <a:pPr indent="0" lvl="0" marL="0" rtl="0" algn="ctr">
              <a:lnSpc>
                <a:spcPct val="115000"/>
              </a:lnSpc>
              <a:spcBef>
                <a:spcPts val="360"/>
              </a:spcBef>
              <a:spcAft>
                <a:spcPts val="0"/>
              </a:spcAft>
              <a:buNone/>
            </a:pPr>
            <a:r>
              <a:rPr b="1" lang="es-ES">
                <a:latin typeface="Arial"/>
                <a:ea typeface="Arial"/>
                <a:cs typeface="Arial"/>
                <a:sym typeface="Arial"/>
              </a:rPr>
              <a:t>Análisis de Investigación:</a:t>
            </a:r>
            <a:r>
              <a:rPr lang="es-ES">
                <a:latin typeface="Arial"/>
                <a:ea typeface="Arial"/>
                <a:cs typeface="Arial"/>
                <a:sym typeface="Arial"/>
              </a:rPr>
              <a:t> Es la recolección de datos relevantes para investigaciones en curso. A partir del análisis de investigación puede identificarse: perfiles criminales, redes delictivas, composición y jerarquía, ganancia en dólares, participación en distintos tipos penales. </a:t>
            </a:r>
            <a:endParaRPr>
              <a:latin typeface="Arial"/>
              <a:ea typeface="Arial"/>
              <a:cs typeface="Arial"/>
              <a:sym typeface="Arial"/>
            </a:endParaRPr>
          </a:p>
          <a:p>
            <a:pPr indent="0" lvl="0" marL="0" rtl="0" algn="l">
              <a:spcBef>
                <a:spcPts val="360"/>
              </a:spcBef>
              <a:spcAft>
                <a:spcPts val="0"/>
              </a:spcAft>
              <a:buNone/>
            </a:pPr>
            <a:r>
              <a:t/>
            </a:r>
            <a:endParaRPr/>
          </a:p>
        </p:txBody>
      </p:sp>
      <p:sp>
        <p:nvSpPr>
          <p:cNvPr id="213" name="Google Shape;213;g2242f56734c_0_23"/>
          <p:cNvSpPr txBox="1"/>
          <p:nvPr>
            <p:ph type="title"/>
          </p:nvPr>
        </p:nvSpPr>
        <p:spPr>
          <a:xfrm>
            <a:off x="457200" y="338328"/>
            <a:ext cx="8229600" cy="12528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t/>
            </a:r>
            <a:endParaRPr b="1" sz="3200">
              <a:solidFill>
                <a:schemeClr val="dk2"/>
              </a:solidFill>
              <a:latin typeface="Arial"/>
              <a:ea typeface="Arial"/>
              <a:cs typeface="Arial"/>
              <a:sym typeface="Arial"/>
            </a:endParaRPr>
          </a:p>
          <a:p>
            <a:pPr indent="0" lvl="0" marL="0" rtl="0" algn="ctr">
              <a:spcBef>
                <a:spcPts val="0"/>
              </a:spcBef>
              <a:spcAft>
                <a:spcPts val="0"/>
              </a:spcAft>
              <a:buNone/>
            </a:pPr>
            <a:r>
              <a:t/>
            </a:r>
            <a:endParaRPr b="1" sz="3200">
              <a:solidFill>
                <a:schemeClr val="dk2"/>
              </a:solidFill>
              <a:latin typeface="Arial"/>
              <a:ea typeface="Arial"/>
              <a:cs typeface="Arial"/>
              <a:sym typeface="Arial"/>
            </a:endParaRPr>
          </a:p>
          <a:p>
            <a:pPr indent="0" lvl="0" marL="0" rtl="0" algn="ctr">
              <a:spcBef>
                <a:spcPts val="0"/>
              </a:spcBef>
              <a:spcAft>
                <a:spcPts val="0"/>
              </a:spcAft>
              <a:buClr>
                <a:srgbClr val="FFFFFF"/>
              </a:buClr>
              <a:buSzPct val="102061"/>
              <a:buFont typeface="Candara"/>
              <a:buNone/>
            </a:pPr>
            <a:r>
              <a:rPr b="1" lang="es-ES" sz="4311">
                <a:solidFill>
                  <a:schemeClr val="lt1"/>
                </a:solidFill>
              </a:rPr>
              <a:t>FAZ PREVENTIVA </a:t>
            </a:r>
            <a:r>
              <a:rPr b="1" lang="es-ES">
                <a:solidFill>
                  <a:schemeClr val="lt1"/>
                </a:solidFill>
              </a:rPr>
              <a:t>(Analítica)</a:t>
            </a:r>
            <a:r>
              <a:rPr b="1" lang="es-ES" sz="4311">
                <a:solidFill>
                  <a:schemeClr val="lt1"/>
                </a:solidFill>
              </a:rPr>
              <a:t>.</a:t>
            </a:r>
            <a:endParaRPr sz="4311">
              <a:solidFill>
                <a:schemeClr val="lt1"/>
              </a:solidFill>
            </a:endParaRPr>
          </a:p>
          <a:p>
            <a:pPr indent="0" lvl="0" marL="0" rtl="0" algn="ctr">
              <a:spcBef>
                <a:spcPts val="0"/>
              </a:spcBef>
              <a:spcAft>
                <a:spcPts val="0"/>
              </a:spcAft>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22448bc89a4_0_58"/>
          <p:cNvSpPr txBox="1"/>
          <p:nvPr>
            <p:ph idx="1" type="body"/>
          </p:nvPr>
        </p:nvSpPr>
        <p:spPr>
          <a:xfrm>
            <a:off x="611200" y="1771475"/>
            <a:ext cx="7956300" cy="4568400"/>
          </a:xfrm>
          <a:prstGeom prst="rect">
            <a:avLst/>
          </a:prstGeom>
        </p:spPr>
        <p:txBody>
          <a:bodyPr anchorCtr="0" anchor="t" bIns="45700" lIns="91425" spcFirstLastPara="1" rIns="91425" wrap="square" tIns="45700">
            <a:normAutofit/>
          </a:bodyPr>
          <a:lstStyle/>
          <a:p>
            <a:pPr indent="0" lvl="0" marL="0" rtl="0" algn="l">
              <a:lnSpc>
                <a:spcPct val="115000"/>
              </a:lnSpc>
              <a:spcBef>
                <a:spcPts val="360"/>
              </a:spcBef>
              <a:spcAft>
                <a:spcPts val="0"/>
              </a:spcAft>
              <a:buNone/>
            </a:pPr>
            <a:r>
              <a:t/>
            </a:r>
            <a:endParaRPr b="1"/>
          </a:p>
          <a:p>
            <a:pPr indent="0" lvl="0" marL="0" rtl="0" algn="ctr">
              <a:lnSpc>
                <a:spcPct val="115000"/>
              </a:lnSpc>
              <a:spcBef>
                <a:spcPts val="360"/>
              </a:spcBef>
              <a:spcAft>
                <a:spcPts val="0"/>
              </a:spcAft>
              <a:buNone/>
            </a:pPr>
            <a:r>
              <a:rPr b="1" lang="es-ES">
                <a:latin typeface="Arial"/>
                <a:ea typeface="Arial"/>
                <a:cs typeface="Arial"/>
                <a:sym typeface="Arial"/>
              </a:rPr>
              <a:t>PREVENCIÓN SOCIAL PRIMARIA: </a:t>
            </a:r>
            <a:r>
              <a:rPr lang="es-ES">
                <a:latin typeface="Arial"/>
                <a:ea typeface="Arial"/>
                <a:cs typeface="Arial"/>
                <a:sym typeface="Arial"/>
              </a:rPr>
              <a:t>A toda la población. </a:t>
            </a:r>
            <a:endParaRPr>
              <a:latin typeface="Arial"/>
              <a:ea typeface="Arial"/>
              <a:cs typeface="Arial"/>
              <a:sym typeface="Arial"/>
            </a:endParaRPr>
          </a:p>
          <a:p>
            <a:pPr indent="0" lvl="0" marL="0" rtl="0" algn="ctr">
              <a:lnSpc>
                <a:spcPct val="115000"/>
              </a:lnSpc>
              <a:spcBef>
                <a:spcPts val="360"/>
              </a:spcBef>
              <a:spcAft>
                <a:spcPts val="0"/>
              </a:spcAft>
              <a:buNone/>
            </a:pPr>
            <a:r>
              <a:t/>
            </a:r>
            <a:endParaRPr b="1">
              <a:latin typeface="Arial"/>
              <a:ea typeface="Arial"/>
              <a:cs typeface="Arial"/>
              <a:sym typeface="Arial"/>
            </a:endParaRPr>
          </a:p>
          <a:p>
            <a:pPr indent="0" lvl="0" marL="0" rtl="0" algn="ctr">
              <a:lnSpc>
                <a:spcPct val="115000"/>
              </a:lnSpc>
              <a:spcBef>
                <a:spcPts val="360"/>
              </a:spcBef>
              <a:spcAft>
                <a:spcPts val="0"/>
              </a:spcAft>
              <a:buNone/>
            </a:pPr>
            <a:r>
              <a:rPr b="1" lang="es-ES">
                <a:latin typeface="Arial"/>
                <a:ea typeface="Arial"/>
                <a:cs typeface="Arial"/>
                <a:sym typeface="Arial"/>
              </a:rPr>
              <a:t>PREVENCIÓN SOCIAL SECUNDARIA: </a:t>
            </a:r>
            <a:r>
              <a:rPr lang="es-ES">
                <a:latin typeface="Arial"/>
                <a:ea typeface="Arial"/>
                <a:cs typeface="Arial"/>
                <a:sym typeface="Arial"/>
              </a:rPr>
              <a:t>A la población vulnerable.</a:t>
            </a:r>
            <a:endParaRPr>
              <a:latin typeface="Arial"/>
              <a:ea typeface="Arial"/>
              <a:cs typeface="Arial"/>
              <a:sym typeface="Arial"/>
            </a:endParaRPr>
          </a:p>
          <a:p>
            <a:pPr indent="0" lvl="0" marL="0" rtl="0" algn="ctr">
              <a:lnSpc>
                <a:spcPct val="115000"/>
              </a:lnSpc>
              <a:spcBef>
                <a:spcPts val="360"/>
              </a:spcBef>
              <a:spcAft>
                <a:spcPts val="0"/>
              </a:spcAft>
              <a:buNone/>
            </a:pPr>
            <a:r>
              <a:t/>
            </a:r>
            <a:endParaRPr b="1">
              <a:latin typeface="Arial"/>
              <a:ea typeface="Arial"/>
              <a:cs typeface="Arial"/>
              <a:sym typeface="Arial"/>
            </a:endParaRPr>
          </a:p>
          <a:p>
            <a:pPr indent="0" lvl="0" marL="0" rtl="0" algn="ctr">
              <a:lnSpc>
                <a:spcPct val="115000"/>
              </a:lnSpc>
              <a:spcBef>
                <a:spcPts val="360"/>
              </a:spcBef>
              <a:spcAft>
                <a:spcPts val="0"/>
              </a:spcAft>
              <a:buNone/>
            </a:pPr>
            <a:r>
              <a:rPr b="1" lang="es-ES">
                <a:latin typeface="Arial"/>
                <a:ea typeface="Arial"/>
                <a:cs typeface="Arial"/>
                <a:sym typeface="Arial"/>
              </a:rPr>
              <a:t>PREVENCIÓN SOCIAL TERCIARIA: </a:t>
            </a:r>
            <a:r>
              <a:rPr lang="es-ES">
                <a:latin typeface="Arial"/>
                <a:ea typeface="Arial"/>
                <a:cs typeface="Arial"/>
                <a:sym typeface="Arial"/>
              </a:rPr>
              <a:t>A personas egresadas de de las unidades penitenciarias en riesgo de reincidir.</a:t>
            </a:r>
            <a:endParaRPr>
              <a:latin typeface="Arial"/>
              <a:ea typeface="Arial"/>
              <a:cs typeface="Arial"/>
              <a:sym typeface="Arial"/>
            </a:endParaRPr>
          </a:p>
          <a:p>
            <a:pPr indent="0" lvl="0" marL="0" rtl="0" algn="l">
              <a:spcBef>
                <a:spcPts val="360"/>
              </a:spcBef>
              <a:spcAft>
                <a:spcPts val="0"/>
              </a:spcAft>
              <a:buNone/>
            </a:pPr>
            <a:r>
              <a:t/>
            </a:r>
            <a:endParaRPr/>
          </a:p>
        </p:txBody>
      </p:sp>
      <p:sp>
        <p:nvSpPr>
          <p:cNvPr id="219" name="Google Shape;219;g22448bc89a4_0_58"/>
          <p:cNvSpPr txBox="1"/>
          <p:nvPr>
            <p:ph type="title"/>
          </p:nvPr>
        </p:nvSpPr>
        <p:spPr>
          <a:xfrm>
            <a:off x="457200" y="338328"/>
            <a:ext cx="8229600" cy="12528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t/>
            </a:r>
            <a:endParaRPr b="1" sz="3200">
              <a:solidFill>
                <a:schemeClr val="dk2"/>
              </a:solidFill>
              <a:latin typeface="Arial"/>
              <a:ea typeface="Arial"/>
              <a:cs typeface="Arial"/>
              <a:sym typeface="Arial"/>
            </a:endParaRPr>
          </a:p>
          <a:p>
            <a:pPr indent="0" lvl="0" marL="0" rtl="0" algn="ctr">
              <a:spcBef>
                <a:spcPts val="0"/>
              </a:spcBef>
              <a:spcAft>
                <a:spcPts val="0"/>
              </a:spcAft>
              <a:buNone/>
            </a:pPr>
            <a:r>
              <a:t/>
            </a:r>
            <a:endParaRPr b="1" sz="3200">
              <a:solidFill>
                <a:schemeClr val="dk2"/>
              </a:solidFill>
              <a:latin typeface="Arial"/>
              <a:ea typeface="Arial"/>
              <a:cs typeface="Arial"/>
              <a:sym typeface="Arial"/>
            </a:endParaRPr>
          </a:p>
          <a:p>
            <a:pPr indent="0" lvl="0" marL="0" rtl="0" algn="ctr">
              <a:spcBef>
                <a:spcPts val="0"/>
              </a:spcBef>
              <a:spcAft>
                <a:spcPts val="0"/>
              </a:spcAft>
              <a:buClr>
                <a:srgbClr val="FFFFFF"/>
              </a:buClr>
              <a:buSzPct val="102061"/>
              <a:buFont typeface="Candara"/>
              <a:buNone/>
            </a:pPr>
            <a:r>
              <a:rPr b="1" lang="es-ES" sz="4311">
                <a:solidFill>
                  <a:schemeClr val="lt1"/>
                </a:solidFill>
              </a:rPr>
              <a:t>FAZ PREVENTIVA</a:t>
            </a:r>
            <a:endParaRPr b="1" sz="4311">
              <a:solidFill>
                <a:schemeClr val="lt1"/>
              </a:solidFill>
            </a:endParaRPr>
          </a:p>
          <a:p>
            <a:pPr indent="0" lvl="0" marL="0" rtl="0" algn="ctr">
              <a:spcBef>
                <a:spcPts val="0"/>
              </a:spcBef>
              <a:spcAft>
                <a:spcPts val="0"/>
              </a:spcAft>
              <a:buClr>
                <a:srgbClr val="FFFFFF"/>
              </a:buClr>
              <a:buSzPct val="102061"/>
              <a:buFont typeface="Candara"/>
              <a:buNone/>
            </a:pPr>
            <a:r>
              <a:rPr b="1" lang="es-ES" sz="4311">
                <a:solidFill>
                  <a:schemeClr val="lt1"/>
                </a:solidFill>
              </a:rPr>
              <a:t>(Destinatarios)</a:t>
            </a:r>
            <a:endParaRPr b="1" sz="4311">
              <a:solidFill>
                <a:schemeClr val="lt1"/>
              </a:solidFill>
            </a:endParaRPr>
          </a:p>
          <a:p>
            <a:pPr indent="0" lvl="0" marL="0" rtl="0" algn="ctr">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22"/>
          <p:cNvSpPr txBox="1"/>
          <p:nvPr>
            <p:ph idx="1" type="body"/>
          </p:nvPr>
        </p:nvSpPr>
        <p:spPr>
          <a:xfrm>
            <a:off x="457200" y="1947800"/>
            <a:ext cx="8229600" cy="4572300"/>
          </a:xfrm>
          <a:prstGeom prst="rect">
            <a:avLst/>
          </a:prstGeom>
          <a:noFill/>
          <a:ln>
            <a:noFill/>
          </a:ln>
        </p:spPr>
        <p:txBody>
          <a:bodyPr anchorCtr="0" anchor="t" bIns="45700" lIns="91425" spcFirstLastPara="1" rIns="91425" wrap="square" tIns="45700">
            <a:normAutofit fontScale="62500" lnSpcReduction="10000"/>
          </a:bodyPr>
          <a:lstStyle/>
          <a:p>
            <a:pPr indent="-239980" lvl="0" marL="274320" rtl="0" algn="ctr">
              <a:lnSpc>
                <a:spcPct val="115000"/>
              </a:lnSpc>
              <a:spcBef>
                <a:spcPts val="0"/>
              </a:spcBef>
              <a:spcAft>
                <a:spcPts val="0"/>
              </a:spcAft>
              <a:buSzPct val="100000"/>
              <a:buChar char="*"/>
            </a:pPr>
            <a:r>
              <a:rPr b="1" lang="es-ES" sz="2974">
                <a:latin typeface="Arial"/>
                <a:ea typeface="Arial"/>
                <a:cs typeface="Arial"/>
                <a:sym typeface="Arial"/>
              </a:rPr>
              <a:t>Programa el alcance reactivo de las agencias dedicadas a interactuar en los procesos de criminalización secundaria</a:t>
            </a:r>
            <a:r>
              <a:rPr lang="es-ES" sz="2974">
                <a:latin typeface="Arial"/>
                <a:ea typeface="Arial"/>
                <a:cs typeface="Arial"/>
                <a:sym typeface="Arial"/>
              </a:rPr>
              <a:t>.</a:t>
            </a:r>
            <a:endParaRPr sz="2974">
              <a:latin typeface="Arial"/>
              <a:ea typeface="Arial"/>
              <a:cs typeface="Arial"/>
              <a:sym typeface="Arial"/>
            </a:endParaRPr>
          </a:p>
          <a:p>
            <a:pPr indent="-239980" lvl="0" marL="274320" rtl="0" algn="ctr">
              <a:lnSpc>
                <a:spcPct val="115000"/>
              </a:lnSpc>
              <a:spcBef>
                <a:spcPts val="480"/>
              </a:spcBef>
              <a:spcAft>
                <a:spcPts val="0"/>
              </a:spcAft>
              <a:buSzPct val="100000"/>
              <a:buFont typeface="Arial"/>
              <a:buChar char="*"/>
            </a:pPr>
            <a:r>
              <a:rPr lang="es-ES" sz="2974">
                <a:latin typeface="Arial"/>
                <a:ea typeface="Arial"/>
                <a:cs typeface="Arial"/>
                <a:sym typeface="Arial"/>
              </a:rPr>
              <a:t>Es aquella fase de actuación donde la agencia policial programa el alcance del uso racional de la fuerza para repeler una situación violenta o una manifestación previa a esta que requiera su intervención no violenta.</a:t>
            </a:r>
            <a:endParaRPr sz="2974">
              <a:latin typeface="Arial"/>
              <a:ea typeface="Arial"/>
              <a:cs typeface="Arial"/>
              <a:sym typeface="Arial"/>
            </a:endParaRPr>
          </a:p>
          <a:p>
            <a:pPr indent="-239980" lvl="0" marL="274320" rtl="0" algn="ctr">
              <a:lnSpc>
                <a:spcPct val="115000"/>
              </a:lnSpc>
              <a:spcBef>
                <a:spcPts val="480"/>
              </a:spcBef>
              <a:spcAft>
                <a:spcPts val="0"/>
              </a:spcAft>
              <a:buSzPct val="100000"/>
              <a:buFont typeface="Arial"/>
              <a:buChar char="*"/>
            </a:pPr>
            <a:r>
              <a:rPr lang="es-ES" sz="2974">
                <a:latin typeface="Arial"/>
                <a:ea typeface="Arial"/>
                <a:cs typeface="Arial"/>
                <a:sym typeface="Arial"/>
              </a:rPr>
              <a:t>Su ejecución está sujeta a control normativo, jurisdiccional y también orgánico. </a:t>
            </a:r>
            <a:endParaRPr sz="2974">
              <a:latin typeface="Arial"/>
              <a:ea typeface="Arial"/>
              <a:cs typeface="Arial"/>
              <a:sym typeface="Arial"/>
            </a:endParaRPr>
          </a:p>
          <a:p>
            <a:pPr indent="-239980" lvl="0" marL="274320" rtl="0" algn="ctr">
              <a:lnSpc>
                <a:spcPct val="115000"/>
              </a:lnSpc>
              <a:spcBef>
                <a:spcPts val="480"/>
              </a:spcBef>
              <a:spcAft>
                <a:spcPts val="0"/>
              </a:spcAft>
              <a:buSzPct val="100000"/>
              <a:buFont typeface="Arial"/>
              <a:buChar char="*"/>
            </a:pPr>
            <a:r>
              <a:rPr lang="es-ES" sz="2974">
                <a:latin typeface="Arial"/>
                <a:ea typeface="Arial"/>
                <a:cs typeface="Arial"/>
                <a:sym typeface="Arial"/>
              </a:rPr>
              <a:t>Esta fase varía según el paradigma de seguridad que se quiera desarrollar.</a:t>
            </a:r>
            <a:endParaRPr sz="2974">
              <a:latin typeface="Arial"/>
              <a:ea typeface="Arial"/>
              <a:cs typeface="Arial"/>
              <a:sym typeface="Arial"/>
            </a:endParaRPr>
          </a:p>
          <a:p>
            <a:pPr indent="-239980" lvl="0" marL="274320" rtl="0" algn="ctr">
              <a:lnSpc>
                <a:spcPct val="115000"/>
              </a:lnSpc>
              <a:spcBef>
                <a:spcPts val="480"/>
              </a:spcBef>
              <a:spcAft>
                <a:spcPts val="0"/>
              </a:spcAft>
              <a:buSzPct val="100000"/>
              <a:buChar char="*"/>
            </a:pPr>
            <a:r>
              <a:rPr b="1" lang="es-ES" sz="2974">
                <a:latin typeface="Arial"/>
                <a:ea typeface="Arial"/>
                <a:cs typeface="Arial"/>
                <a:sym typeface="Arial"/>
              </a:rPr>
              <a:t>Directa:</a:t>
            </a:r>
            <a:r>
              <a:rPr lang="es-ES" sz="2974">
                <a:latin typeface="Arial"/>
                <a:ea typeface="Arial"/>
                <a:cs typeface="Arial"/>
                <a:sym typeface="Arial"/>
              </a:rPr>
              <a:t> aquella que reacciona de manera violenta frente a la criminalidad.</a:t>
            </a:r>
            <a:endParaRPr sz="2974">
              <a:latin typeface="Arial"/>
              <a:ea typeface="Arial"/>
              <a:cs typeface="Arial"/>
              <a:sym typeface="Arial"/>
            </a:endParaRPr>
          </a:p>
          <a:p>
            <a:pPr indent="-239980" lvl="0" marL="274320" rtl="0" algn="ctr">
              <a:lnSpc>
                <a:spcPct val="115000"/>
              </a:lnSpc>
              <a:spcBef>
                <a:spcPts val="480"/>
              </a:spcBef>
              <a:spcAft>
                <a:spcPts val="0"/>
              </a:spcAft>
              <a:buSzPct val="100000"/>
              <a:buChar char="*"/>
            </a:pPr>
            <a:r>
              <a:rPr b="1" lang="es-ES" sz="2974">
                <a:latin typeface="Arial"/>
                <a:ea typeface="Arial"/>
                <a:cs typeface="Arial"/>
                <a:sym typeface="Arial"/>
              </a:rPr>
              <a:t>Indirecta:</a:t>
            </a:r>
            <a:r>
              <a:rPr lang="es-ES" sz="2974">
                <a:latin typeface="Arial"/>
                <a:ea typeface="Arial"/>
                <a:cs typeface="Arial"/>
                <a:sym typeface="Arial"/>
              </a:rPr>
              <a:t> aquella que lo hace manera simbólica, impidiendo, obligando o disuadiendo. </a:t>
            </a:r>
            <a:endParaRPr sz="2974">
              <a:latin typeface="Arial"/>
              <a:ea typeface="Arial"/>
              <a:cs typeface="Arial"/>
              <a:sym typeface="Arial"/>
            </a:endParaRPr>
          </a:p>
          <a:p>
            <a:pPr indent="-121920" lvl="0" marL="274320" rtl="0" algn="l">
              <a:spcBef>
                <a:spcPts val="480"/>
              </a:spcBef>
              <a:spcAft>
                <a:spcPts val="0"/>
              </a:spcAft>
              <a:buSzPct val="100000"/>
              <a:buNone/>
            </a:pPr>
            <a:r>
              <a:t/>
            </a:r>
            <a:endParaRPr/>
          </a:p>
        </p:txBody>
      </p:sp>
      <p:sp>
        <p:nvSpPr>
          <p:cNvPr id="225" name="Google Shape;225;p22"/>
          <p:cNvSpPr txBox="1"/>
          <p:nvPr>
            <p:ph type="title"/>
          </p:nvPr>
        </p:nvSpPr>
        <p:spPr>
          <a:xfrm>
            <a:off x="457200" y="338328"/>
            <a:ext cx="8229600" cy="107444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2. FAZ REACTIVA</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23"/>
          <p:cNvSpPr txBox="1"/>
          <p:nvPr>
            <p:ph idx="1" type="body"/>
          </p:nvPr>
        </p:nvSpPr>
        <p:spPr>
          <a:xfrm>
            <a:off x="457200" y="1591056"/>
            <a:ext cx="8229599" cy="5078304"/>
          </a:xfrm>
          <a:prstGeom prst="rect">
            <a:avLst/>
          </a:prstGeom>
          <a:noFill/>
          <a:ln>
            <a:noFill/>
          </a:ln>
        </p:spPr>
        <p:txBody>
          <a:bodyPr anchorCtr="0" anchor="t" bIns="45700" lIns="91425" spcFirstLastPara="1" rIns="91425" wrap="square" tIns="45700">
            <a:noAutofit/>
          </a:bodyPr>
          <a:lstStyle/>
          <a:p>
            <a:pPr indent="-274320" lvl="0" marL="274320" rtl="0" algn="ctr">
              <a:spcBef>
                <a:spcPts val="0"/>
              </a:spcBef>
              <a:spcAft>
                <a:spcPts val="0"/>
              </a:spcAft>
              <a:buSzPts val="2400"/>
              <a:buChar char="*"/>
            </a:pPr>
            <a:r>
              <a:rPr lang="es-ES"/>
              <a:t>Es la fase que </a:t>
            </a:r>
            <a:r>
              <a:rPr b="1" lang="es-ES"/>
              <a:t>regula la actividad punitiva del sistema judicial </a:t>
            </a:r>
            <a:r>
              <a:rPr lang="es-ES"/>
              <a:t>respecto de los casos que ingresan a su sistema de resolución de conflictos.</a:t>
            </a:r>
            <a:endParaRPr/>
          </a:p>
          <a:p>
            <a:pPr indent="-274320" lvl="0" marL="274320" rtl="0" algn="ctr">
              <a:spcBef>
                <a:spcPts val="480"/>
              </a:spcBef>
              <a:spcAft>
                <a:spcPts val="0"/>
              </a:spcAft>
              <a:buSzPts val="2400"/>
              <a:buChar char="*"/>
            </a:pPr>
            <a:r>
              <a:rPr lang="es-ES"/>
              <a:t>Es una de las </a:t>
            </a:r>
            <a:r>
              <a:rPr b="1" lang="es-ES"/>
              <a:t>fases más importantes, ya que aquí coaliciona el deber estatal de responder punitivamente frente al delito con la obligación de contener el poder punitivo para que este se manifieste </a:t>
            </a:r>
            <a:r>
              <a:rPr b="1" lang="es-ES"/>
              <a:t>sólo</a:t>
            </a:r>
            <a:r>
              <a:rPr b="1" lang="es-ES"/>
              <a:t> de manera racional</a:t>
            </a:r>
            <a:r>
              <a:rPr lang="es-ES"/>
              <a:t>.</a:t>
            </a:r>
            <a:endParaRPr/>
          </a:p>
          <a:p>
            <a:pPr indent="-274320" lvl="0" marL="274320" rtl="0" algn="ctr">
              <a:spcBef>
                <a:spcPts val="480"/>
              </a:spcBef>
              <a:spcAft>
                <a:spcPts val="0"/>
              </a:spcAft>
              <a:buSzPts val="2400"/>
              <a:buChar char="*"/>
            </a:pPr>
            <a:r>
              <a:rPr lang="es-ES"/>
              <a:t>Se expresan en esta fase dos obligaciones del Estado: </a:t>
            </a:r>
            <a:r>
              <a:rPr b="1" lang="es-ES"/>
              <a:t>a)castigar cuando corresponda y b) hacerlo en el marco de la ley.</a:t>
            </a:r>
            <a:endParaRPr/>
          </a:p>
          <a:p>
            <a:pPr indent="-274320" lvl="0" marL="274320" rtl="0" algn="ctr">
              <a:spcBef>
                <a:spcPts val="480"/>
              </a:spcBef>
              <a:spcAft>
                <a:spcPts val="0"/>
              </a:spcAft>
              <a:buSzPts val="2400"/>
              <a:buChar char="*"/>
            </a:pPr>
            <a:r>
              <a:rPr lang="es-ES"/>
              <a:t>Cabe reconocer que en los últimos años ha habido un leve giro hacia la justicia restaurativa y a la participación de la víctima.</a:t>
            </a:r>
            <a:endParaRPr/>
          </a:p>
        </p:txBody>
      </p:sp>
      <p:sp>
        <p:nvSpPr>
          <p:cNvPr id="231" name="Google Shape;231;p23"/>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3. FAZ PUNITIVA</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g22448bc89a4_0_0"/>
          <p:cNvSpPr txBox="1"/>
          <p:nvPr>
            <p:ph idx="1" type="body"/>
          </p:nvPr>
        </p:nvSpPr>
        <p:spPr>
          <a:xfrm>
            <a:off x="872067" y="2675467"/>
            <a:ext cx="7408200" cy="3450600"/>
          </a:xfrm>
          <a:prstGeom prst="rect">
            <a:avLst/>
          </a:prstGeom>
        </p:spPr>
        <p:txBody>
          <a:bodyPr anchorCtr="0" anchor="t" bIns="45700" lIns="91425" spcFirstLastPara="1" rIns="91425" wrap="square" tIns="45700">
            <a:normAutofit/>
          </a:bodyPr>
          <a:lstStyle/>
          <a:p>
            <a:pPr indent="0" lvl="0" marL="0" rtl="0" algn="ctr">
              <a:spcBef>
                <a:spcPts val="360"/>
              </a:spcBef>
              <a:spcAft>
                <a:spcPts val="0"/>
              </a:spcAft>
              <a:buNone/>
            </a:pPr>
            <a:r>
              <a:rPr b="1" lang="es-ES" sz="5200">
                <a:latin typeface="Arial"/>
                <a:ea typeface="Arial"/>
                <a:cs typeface="Arial"/>
                <a:sym typeface="Arial"/>
              </a:rPr>
              <a:t>PARTE ESPECIAL</a:t>
            </a:r>
            <a:endParaRPr b="1" sz="52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g22454997397_0_6"/>
          <p:cNvSpPr txBox="1"/>
          <p:nvPr>
            <p:ph idx="1" type="body"/>
          </p:nvPr>
        </p:nvSpPr>
        <p:spPr>
          <a:xfrm>
            <a:off x="872075" y="2104376"/>
            <a:ext cx="7408200" cy="4021800"/>
          </a:xfrm>
          <a:prstGeom prst="rect">
            <a:avLst/>
          </a:prstGeom>
        </p:spPr>
        <p:txBody>
          <a:bodyPr anchorCtr="0" anchor="t" bIns="45700" lIns="91425" spcFirstLastPara="1" rIns="91425" wrap="square" tIns="45700">
            <a:normAutofit lnSpcReduction="20000"/>
          </a:bodyPr>
          <a:lstStyle/>
          <a:p>
            <a:pPr indent="-280352" lvl="0" marL="274320" rtl="0" algn="ctr">
              <a:lnSpc>
                <a:spcPct val="150000"/>
              </a:lnSpc>
              <a:spcBef>
                <a:spcPts val="481"/>
              </a:spcBef>
              <a:spcAft>
                <a:spcPts val="0"/>
              </a:spcAft>
              <a:buSzPts val="2500"/>
              <a:buChar char="*"/>
            </a:pPr>
            <a:r>
              <a:rPr b="1" lang="es-ES" sz="2500"/>
              <a:t>A) DIFERENCIANDO QUÉ CONFLICTOS PUEDEN SER ABORDADOS Y RESUELTOS POR AGENCIAS NO REPRESIVAS</a:t>
            </a:r>
            <a:r>
              <a:rPr lang="es-ES" sz="2500"/>
              <a:t>. </a:t>
            </a:r>
            <a:endParaRPr sz="2300"/>
          </a:p>
          <a:p>
            <a:pPr indent="-280352" lvl="0" marL="274320" rtl="0" algn="ctr">
              <a:lnSpc>
                <a:spcPct val="150000"/>
              </a:lnSpc>
              <a:spcBef>
                <a:spcPts val="481"/>
              </a:spcBef>
              <a:spcAft>
                <a:spcPts val="0"/>
              </a:spcAft>
              <a:buSzPts val="2500"/>
              <a:buChar char="*"/>
            </a:pPr>
            <a:r>
              <a:rPr b="1" lang="es-ES" sz="2500"/>
              <a:t>B) ESTABLECIENDO INTERESES POLÍTICO-CRIMINALES PRIORITARIOS.</a:t>
            </a:r>
            <a:endParaRPr sz="2300"/>
          </a:p>
          <a:p>
            <a:pPr indent="-280352" lvl="0" marL="274320" rtl="0" algn="ctr">
              <a:lnSpc>
                <a:spcPct val="150000"/>
              </a:lnSpc>
              <a:spcBef>
                <a:spcPts val="481"/>
              </a:spcBef>
              <a:spcAft>
                <a:spcPts val="0"/>
              </a:spcAft>
              <a:buSzPts val="2500"/>
              <a:buChar char="*"/>
            </a:pPr>
            <a:r>
              <a:rPr b="1" lang="es-ES" sz="2500"/>
              <a:t>C) INTERVINIENDO EN DICHOS INTERESES POR FASES DE ACTUACIÓN.</a:t>
            </a:r>
            <a:endParaRPr sz="2300"/>
          </a:p>
          <a:p>
            <a:pPr indent="0" lvl="0" marL="0" rtl="0" algn="l">
              <a:spcBef>
                <a:spcPts val="360"/>
              </a:spcBef>
              <a:spcAft>
                <a:spcPts val="0"/>
              </a:spcAft>
              <a:buNone/>
            </a:pPr>
            <a:r>
              <a:t/>
            </a:r>
            <a:endParaRPr/>
          </a:p>
        </p:txBody>
      </p:sp>
      <p:sp>
        <p:nvSpPr>
          <p:cNvPr id="138" name="Google Shape;138;g22454997397_0_6"/>
          <p:cNvSpPr txBox="1"/>
          <p:nvPr>
            <p:ph type="title"/>
          </p:nvPr>
        </p:nvSpPr>
        <p:spPr>
          <a:xfrm>
            <a:off x="457200" y="338328"/>
            <a:ext cx="8229600" cy="1252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Clr>
                <a:schemeClr val="lt1"/>
              </a:buClr>
              <a:buSzPts val="3400"/>
              <a:buFont typeface="Candara"/>
              <a:buNone/>
            </a:pPr>
            <a:r>
              <a:rPr b="1" lang="es-ES" sz="3400">
                <a:solidFill>
                  <a:schemeClr val="lt1"/>
                </a:solidFill>
              </a:rPr>
              <a:t>INTERVENCIÓN ESTRATÉGICA DE LA CRIMINALIDAD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22448bc89a4_0_5"/>
          <p:cNvSpPr txBox="1"/>
          <p:nvPr>
            <p:ph idx="1" type="body"/>
          </p:nvPr>
        </p:nvSpPr>
        <p:spPr>
          <a:xfrm>
            <a:off x="347600" y="1039650"/>
            <a:ext cx="8392500" cy="5370600"/>
          </a:xfrm>
          <a:prstGeom prst="rect">
            <a:avLst/>
          </a:prstGeom>
        </p:spPr>
        <p:txBody>
          <a:bodyPr anchorCtr="0" anchor="t" bIns="45700" lIns="91425" spcFirstLastPara="1" rIns="91425" wrap="square" tIns="45700">
            <a:normAutofit/>
          </a:bodyPr>
          <a:lstStyle/>
          <a:p>
            <a:pPr indent="0" lvl="0" marL="457200" rtl="0" algn="ctr">
              <a:spcBef>
                <a:spcPts val="360"/>
              </a:spcBef>
              <a:spcAft>
                <a:spcPts val="0"/>
              </a:spcAft>
              <a:buNone/>
            </a:pPr>
            <a:r>
              <a:t/>
            </a:r>
            <a:endParaRPr sz="2900"/>
          </a:p>
          <a:p>
            <a:pPr indent="0" lvl="0" marL="457200" rtl="0" algn="ctr">
              <a:spcBef>
                <a:spcPts val="360"/>
              </a:spcBef>
              <a:spcAft>
                <a:spcPts val="0"/>
              </a:spcAft>
              <a:buNone/>
            </a:pPr>
            <a:r>
              <a:t/>
            </a:r>
            <a:endParaRPr b="1" sz="3600"/>
          </a:p>
          <a:p>
            <a:pPr indent="0" lvl="0" marL="0" rtl="0" algn="l">
              <a:spcBef>
                <a:spcPts val="360"/>
              </a:spcBef>
              <a:spcAft>
                <a:spcPts val="0"/>
              </a:spcAft>
              <a:buNone/>
            </a:pPr>
            <a:r>
              <a:t/>
            </a:r>
            <a:endParaRPr b="1" sz="3600"/>
          </a:p>
          <a:p>
            <a:pPr indent="0" lvl="0" marL="457200" rtl="0" algn="ctr">
              <a:spcBef>
                <a:spcPts val="360"/>
              </a:spcBef>
              <a:spcAft>
                <a:spcPts val="0"/>
              </a:spcAft>
              <a:buNone/>
            </a:pPr>
            <a:r>
              <a:rPr b="1" lang="es-ES" sz="3600"/>
              <a:t>QUÉ ES EL DELITO PARA LA PC?</a:t>
            </a:r>
            <a:endParaRPr b="1" sz="3600"/>
          </a:p>
          <a:p>
            <a:pPr indent="0" lvl="0" marL="457200" rtl="0" algn="ctr">
              <a:spcBef>
                <a:spcPts val="360"/>
              </a:spcBef>
              <a:spcAft>
                <a:spcPts val="0"/>
              </a:spcAft>
              <a:buNone/>
            </a:pPr>
            <a:r>
              <a:rPr b="1" lang="es-ES" sz="3600"/>
              <a:t>CÓMO SE EXPRESA LA CRIMINALIDAD?</a:t>
            </a:r>
            <a:endParaRPr b="1" sz="3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g22448bc89a4_0_43"/>
          <p:cNvSpPr txBox="1"/>
          <p:nvPr>
            <p:ph idx="1" type="body"/>
          </p:nvPr>
        </p:nvSpPr>
        <p:spPr>
          <a:xfrm>
            <a:off x="371100" y="1963450"/>
            <a:ext cx="8401800" cy="4162500"/>
          </a:xfrm>
          <a:prstGeom prst="rect">
            <a:avLst/>
          </a:prstGeom>
        </p:spPr>
        <p:txBody>
          <a:bodyPr anchorCtr="0" anchor="t" bIns="45700" lIns="91425" spcFirstLastPara="1" rIns="91425" wrap="square" tIns="45700">
            <a:noAutofit/>
          </a:bodyPr>
          <a:lstStyle/>
          <a:p>
            <a:pPr indent="0" lvl="0" marL="0" rtl="0" algn="ctr">
              <a:lnSpc>
                <a:spcPct val="150000"/>
              </a:lnSpc>
              <a:spcBef>
                <a:spcPts val="360"/>
              </a:spcBef>
              <a:spcAft>
                <a:spcPts val="0"/>
              </a:spcAft>
              <a:buNone/>
            </a:pPr>
            <a:r>
              <a:rPr b="1" lang="es-ES" sz="2900"/>
              <a:t>ACCIÓN</a:t>
            </a:r>
            <a:r>
              <a:rPr lang="es-ES" sz="2900"/>
              <a:t>: </a:t>
            </a:r>
            <a:r>
              <a:rPr lang="es-ES" sz="2900"/>
              <a:t>exteriorización</a:t>
            </a:r>
            <a:r>
              <a:rPr lang="es-ES" sz="2900"/>
              <a:t> voluntaria de la conducta humana.</a:t>
            </a:r>
            <a:endParaRPr sz="2900"/>
          </a:p>
          <a:p>
            <a:pPr indent="0" lvl="0" marL="0" rtl="0" algn="ctr">
              <a:lnSpc>
                <a:spcPct val="150000"/>
              </a:lnSpc>
              <a:spcBef>
                <a:spcPts val="360"/>
              </a:spcBef>
              <a:spcAft>
                <a:spcPts val="0"/>
              </a:spcAft>
              <a:buNone/>
            </a:pPr>
            <a:r>
              <a:rPr b="1" lang="es-ES" sz="2900"/>
              <a:t>TÍPICA: </a:t>
            </a:r>
            <a:r>
              <a:rPr lang="es-ES" sz="2900"/>
              <a:t>subsumida en un tipo penal.</a:t>
            </a:r>
            <a:endParaRPr sz="2900"/>
          </a:p>
          <a:p>
            <a:pPr indent="0" lvl="0" marL="0" rtl="0" algn="ctr">
              <a:lnSpc>
                <a:spcPct val="150000"/>
              </a:lnSpc>
              <a:spcBef>
                <a:spcPts val="360"/>
              </a:spcBef>
              <a:spcAft>
                <a:spcPts val="0"/>
              </a:spcAft>
              <a:buNone/>
            </a:pPr>
            <a:r>
              <a:rPr b="1" lang="es-ES" sz="2900"/>
              <a:t>ANTIJURÍDICA:</a:t>
            </a:r>
            <a:r>
              <a:rPr lang="es-ES" sz="2900"/>
              <a:t> </a:t>
            </a:r>
            <a:r>
              <a:rPr lang="es-ES" sz="2900"/>
              <a:t>realizada</a:t>
            </a:r>
            <a:r>
              <a:rPr lang="es-ES" sz="2900"/>
              <a:t> sin causas de justificación.</a:t>
            </a:r>
            <a:endParaRPr sz="2900"/>
          </a:p>
          <a:p>
            <a:pPr indent="0" lvl="0" marL="0" rtl="0" algn="ctr">
              <a:lnSpc>
                <a:spcPct val="150000"/>
              </a:lnSpc>
              <a:spcBef>
                <a:spcPts val="360"/>
              </a:spcBef>
              <a:spcAft>
                <a:spcPts val="0"/>
              </a:spcAft>
              <a:buNone/>
            </a:pPr>
            <a:r>
              <a:rPr b="1" lang="es-ES" sz="2900"/>
              <a:t>CULPABLE: </a:t>
            </a:r>
            <a:r>
              <a:rPr lang="es-ES" sz="2900"/>
              <a:t>reprochable jurídica y personalmente.</a:t>
            </a:r>
            <a:endParaRPr sz="2900"/>
          </a:p>
        </p:txBody>
      </p:sp>
      <p:sp>
        <p:nvSpPr>
          <p:cNvPr id="247" name="Google Shape;247;g22448bc89a4_0_43"/>
          <p:cNvSpPr txBox="1"/>
          <p:nvPr>
            <p:ph type="title"/>
          </p:nvPr>
        </p:nvSpPr>
        <p:spPr>
          <a:xfrm>
            <a:off x="457200" y="338328"/>
            <a:ext cx="8229600" cy="12528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s-ES"/>
              <a:t>DELITO PARA EL DERECHO PENAL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g22448bc89a4_0_48"/>
          <p:cNvSpPr txBox="1"/>
          <p:nvPr>
            <p:ph idx="1" type="body"/>
          </p:nvPr>
        </p:nvSpPr>
        <p:spPr>
          <a:xfrm>
            <a:off x="872075" y="2088726"/>
            <a:ext cx="7408200" cy="4037400"/>
          </a:xfrm>
          <a:prstGeom prst="rect">
            <a:avLst/>
          </a:prstGeom>
        </p:spPr>
        <p:txBody>
          <a:bodyPr anchorCtr="0" anchor="t" bIns="45700" lIns="91425" spcFirstLastPara="1" rIns="91425" wrap="square" tIns="45700">
            <a:normAutofit lnSpcReduction="20000"/>
          </a:bodyPr>
          <a:lstStyle/>
          <a:p>
            <a:pPr indent="0" lvl="0" marL="0" rtl="0" algn="ctr">
              <a:lnSpc>
                <a:spcPct val="115000"/>
              </a:lnSpc>
              <a:spcBef>
                <a:spcPts val="360"/>
              </a:spcBef>
              <a:spcAft>
                <a:spcPts val="0"/>
              </a:spcAft>
              <a:buNone/>
            </a:pPr>
            <a:r>
              <a:rPr lang="es-ES" sz="3700">
                <a:latin typeface="Arial"/>
                <a:ea typeface="Arial"/>
                <a:cs typeface="Arial"/>
                <a:sym typeface="Arial"/>
              </a:rPr>
              <a:t>Estudio sobre las conductas desviadas, sus causas y sus consecuencias, desde la observación de los discursos legitimantes y deslegitimantes del poder punitivo.</a:t>
            </a:r>
            <a:endParaRPr sz="3700">
              <a:latin typeface="Arial"/>
              <a:ea typeface="Arial"/>
              <a:cs typeface="Arial"/>
              <a:sym typeface="Arial"/>
            </a:endParaRPr>
          </a:p>
          <a:p>
            <a:pPr indent="0" lvl="0" marL="0" rtl="0" algn="ctr">
              <a:lnSpc>
                <a:spcPct val="115000"/>
              </a:lnSpc>
              <a:spcBef>
                <a:spcPts val="360"/>
              </a:spcBef>
              <a:spcAft>
                <a:spcPts val="0"/>
              </a:spcAft>
              <a:buNone/>
            </a:pPr>
            <a:r>
              <a:rPr lang="es-ES" sz="3700">
                <a:latin typeface="Arial"/>
                <a:ea typeface="Arial"/>
                <a:cs typeface="Arial"/>
                <a:sym typeface="Arial"/>
              </a:rPr>
              <a:t>(Teorías de la pena). </a:t>
            </a:r>
            <a:endParaRPr sz="3700">
              <a:latin typeface="Arial"/>
              <a:ea typeface="Arial"/>
              <a:cs typeface="Arial"/>
              <a:sym typeface="Arial"/>
            </a:endParaRPr>
          </a:p>
        </p:txBody>
      </p:sp>
      <p:sp>
        <p:nvSpPr>
          <p:cNvPr id="253" name="Google Shape;253;g22448bc89a4_0_48"/>
          <p:cNvSpPr txBox="1"/>
          <p:nvPr>
            <p:ph type="title"/>
          </p:nvPr>
        </p:nvSpPr>
        <p:spPr>
          <a:xfrm>
            <a:off x="457200" y="338328"/>
            <a:ext cx="8229600" cy="12528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lang="es-ES"/>
              <a:t>DELITO PARA LA CRIMINOLOGÍA</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g22448bc89a4_0_38"/>
          <p:cNvSpPr txBox="1"/>
          <p:nvPr>
            <p:ph idx="1" type="body"/>
          </p:nvPr>
        </p:nvSpPr>
        <p:spPr>
          <a:xfrm>
            <a:off x="598125" y="2448850"/>
            <a:ext cx="8016600" cy="3677100"/>
          </a:xfrm>
          <a:prstGeom prst="rect">
            <a:avLst/>
          </a:prstGeom>
        </p:spPr>
        <p:txBody>
          <a:bodyPr anchorCtr="0" anchor="t" bIns="45700" lIns="91425" spcFirstLastPara="1" rIns="91425" wrap="square" tIns="45700">
            <a:normAutofit/>
          </a:bodyPr>
          <a:lstStyle/>
          <a:p>
            <a:pPr indent="0" lvl="0" marL="0" rtl="0" algn="ctr">
              <a:lnSpc>
                <a:spcPct val="150000"/>
              </a:lnSpc>
              <a:spcBef>
                <a:spcPts val="360"/>
              </a:spcBef>
              <a:spcAft>
                <a:spcPts val="0"/>
              </a:spcAft>
              <a:buNone/>
            </a:pPr>
            <a:r>
              <a:rPr lang="es-ES" sz="3200">
                <a:latin typeface="Arial"/>
                <a:ea typeface="Arial"/>
                <a:cs typeface="Arial"/>
                <a:sym typeface="Arial"/>
              </a:rPr>
              <a:t>CONJUNTO DE </a:t>
            </a:r>
            <a:r>
              <a:rPr b="1" lang="es-ES" sz="3200">
                <a:latin typeface="Arial"/>
                <a:ea typeface="Arial"/>
                <a:cs typeface="Arial"/>
                <a:sym typeface="Arial"/>
              </a:rPr>
              <a:t>FENÓMENOS SOCIALES</a:t>
            </a:r>
            <a:r>
              <a:rPr lang="es-ES" sz="3200">
                <a:latin typeface="Arial"/>
                <a:ea typeface="Arial"/>
                <a:cs typeface="Arial"/>
                <a:sym typeface="Arial"/>
              </a:rPr>
              <a:t> </a:t>
            </a:r>
            <a:r>
              <a:rPr b="1" lang="es-ES" sz="3200">
                <a:latin typeface="Arial"/>
                <a:ea typeface="Arial"/>
                <a:cs typeface="Arial"/>
                <a:sym typeface="Arial"/>
              </a:rPr>
              <a:t>CONFLICTIVOS,</a:t>
            </a:r>
            <a:r>
              <a:rPr lang="es-ES" sz="3200">
                <a:latin typeface="Arial"/>
                <a:ea typeface="Arial"/>
                <a:cs typeface="Arial"/>
                <a:sym typeface="Arial"/>
              </a:rPr>
              <a:t> </a:t>
            </a:r>
            <a:r>
              <a:rPr b="1" lang="es-ES" sz="3200">
                <a:latin typeface="Arial"/>
                <a:ea typeface="Arial"/>
                <a:cs typeface="Arial"/>
                <a:sym typeface="Arial"/>
              </a:rPr>
              <a:t>PASIBLES DE REPROCHE PENAL</a:t>
            </a:r>
            <a:r>
              <a:rPr lang="es-ES" sz="3200">
                <a:latin typeface="Arial"/>
                <a:ea typeface="Arial"/>
                <a:cs typeface="Arial"/>
                <a:sym typeface="Arial"/>
              </a:rPr>
              <a:t>, QUE EL ESTADO </a:t>
            </a:r>
            <a:r>
              <a:rPr lang="es-ES" sz="3200">
                <a:latin typeface="Arial"/>
                <a:ea typeface="Arial"/>
                <a:cs typeface="Arial"/>
                <a:sym typeface="Arial"/>
              </a:rPr>
              <a:t>DECIDIÓ</a:t>
            </a:r>
            <a:r>
              <a:rPr lang="es-ES" sz="3200">
                <a:latin typeface="Arial"/>
                <a:ea typeface="Arial"/>
                <a:cs typeface="Arial"/>
                <a:sym typeface="Arial"/>
              </a:rPr>
              <a:t> RESOLVER VIOLENTAMENTE.</a:t>
            </a:r>
            <a:endParaRPr sz="3200">
              <a:latin typeface="Arial"/>
              <a:ea typeface="Arial"/>
              <a:cs typeface="Arial"/>
              <a:sym typeface="Arial"/>
            </a:endParaRPr>
          </a:p>
        </p:txBody>
      </p:sp>
      <p:sp>
        <p:nvSpPr>
          <p:cNvPr id="259" name="Google Shape;259;g22448bc89a4_0_38"/>
          <p:cNvSpPr txBox="1"/>
          <p:nvPr>
            <p:ph type="title"/>
          </p:nvPr>
        </p:nvSpPr>
        <p:spPr>
          <a:xfrm>
            <a:off x="457200" y="541878"/>
            <a:ext cx="8229600" cy="12528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b="1" lang="es-ES">
                <a:latin typeface="Arial"/>
                <a:ea typeface="Arial"/>
                <a:cs typeface="Arial"/>
                <a:sym typeface="Arial"/>
              </a:rPr>
              <a:t>DELITO PARA POLÍTICA CRIMINAL</a:t>
            </a:r>
            <a:endParaRPr b="1">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g2242f56734c_0_28"/>
          <p:cNvSpPr txBox="1"/>
          <p:nvPr>
            <p:ph idx="1" type="body"/>
          </p:nvPr>
        </p:nvSpPr>
        <p:spPr>
          <a:xfrm>
            <a:off x="504150" y="1994750"/>
            <a:ext cx="8267100" cy="4431000"/>
          </a:xfrm>
          <a:prstGeom prst="rect">
            <a:avLst/>
          </a:prstGeom>
        </p:spPr>
        <p:txBody>
          <a:bodyPr anchorCtr="0" anchor="t" bIns="45700" lIns="91425" spcFirstLastPara="1" rIns="91425" wrap="square" tIns="45700">
            <a:normAutofit/>
          </a:bodyPr>
          <a:lstStyle/>
          <a:p>
            <a:pPr indent="0" lvl="0" marL="0" rtl="0" algn="l">
              <a:lnSpc>
                <a:spcPct val="115000"/>
              </a:lnSpc>
              <a:spcBef>
                <a:spcPts val="360"/>
              </a:spcBef>
              <a:spcAft>
                <a:spcPts val="0"/>
              </a:spcAft>
              <a:buNone/>
            </a:pPr>
            <a:r>
              <a:t/>
            </a:r>
            <a:endParaRPr>
              <a:latin typeface="Arial"/>
              <a:ea typeface="Arial"/>
              <a:cs typeface="Arial"/>
              <a:sym typeface="Arial"/>
            </a:endParaRPr>
          </a:p>
          <a:p>
            <a:pPr indent="-406400" lvl="0" marL="457200" rtl="0" algn="ctr">
              <a:lnSpc>
                <a:spcPct val="115000"/>
              </a:lnSpc>
              <a:spcBef>
                <a:spcPts val="360"/>
              </a:spcBef>
              <a:spcAft>
                <a:spcPts val="0"/>
              </a:spcAft>
              <a:buSzPts val="2800"/>
              <a:buFont typeface="Arial"/>
              <a:buChar char="*"/>
            </a:pPr>
            <a:r>
              <a:rPr lang="es-ES" sz="3400">
                <a:latin typeface="Arial"/>
                <a:ea typeface="Arial"/>
                <a:cs typeface="Arial"/>
                <a:sym typeface="Arial"/>
              </a:rPr>
              <a:t>FENÓMENO SOCIAL</a:t>
            </a:r>
            <a:endParaRPr sz="3400">
              <a:latin typeface="Arial"/>
              <a:ea typeface="Arial"/>
              <a:cs typeface="Arial"/>
              <a:sym typeface="Arial"/>
            </a:endParaRPr>
          </a:p>
          <a:p>
            <a:pPr indent="-406400" lvl="0" marL="457200" rtl="0" algn="ctr">
              <a:lnSpc>
                <a:spcPct val="115000"/>
              </a:lnSpc>
              <a:spcBef>
                <a:spcPts val="0"/>
              </a:spcBef>
              <a:spcAft>
                <a:spcPts val="0"/>
              </a:spcAft>
              <a:buSzPts val="2800"/>
              <a:buFont typeface="Arial"/>
              <a:buChar char="*"/>
            </a:pPr>
            <a:r>
              <a:rPr lang="es-ES" sz="3400">
                <a:latin typeface="Arial"/>
                <a:ea typeface="Arial"/>
                <a:cs typeface="Arial"/>
                <a:sym typeface="Arial"/>
              </a:rPr>
              <a:t>MANIFESTACIONES DELICTIVAS.</a:t>
            </a:r>
            <a:endParaRPr sz="3400">
              <a:latin typeface="Arial"/>
              <a:ea typeface="Arial"/>
              <a:cs typeface="Arial"/>
              <a:sym typeface="Arial"/>
            </a:endParaRPr>
          </a:p>
          <a:p>
            <a:pPr indent="-406400" lvl="0" marL="457200" rtl="0" algn="ctr">
              <a:lnSpc>
                <a:spcPct val="115000"/>
              </a:lnSpc>
              <a:spcBef>
                <a:spcPts val="0"/>
              </a:spcBef>
              <a:spcAft>
                <a:spcPts val="0"/>
              </a:spcAft>
              <a:buSzPts val="2800"/>
              <a:buFont typeface="Arial"/>
              <a:buChar char="*"/>
            </a:pPr>
            <a:r>
              <a:rPr lang="es-ES" sz="3400">
                <a:latin typeface="Arial"/>
                <a:ea typeface="Arial"/>
                <a:cs typeface="Arial"/>
                <a:sym typeface="Arial"/>
              </a:rPr>
              <a:t>DIVIDIDO EN SEGMENTOS </a:t>
            </a:r>
            <a:endParaRPr sz="3400">
              <a:latin typeface="Arial"/>
              <a:ea typeface="Arial"/>
              <a:cs typeface="Arial"/>
              <a:sym typeface="Arial"/>
            </a:endParaRPr>
          </a:p>
          <a:p>
            <a:pPr indent="-425450" lvl="0" marL="457200" rtl="0" algn="ctr">
              <a:lnSpc>
                <a:spcPct val="115000"/>
              </a:lnSpc>
              <a:spcBef>
                <a:spcPts val="0"/>
              </a:spcBef>
              <a:spcAft>
                <a:spcPts val="0"/>
              </a:spcAft>
              <a:buSzPts val="3100"/>
              <a:buFont typeface="Arial"/>
              <a:buChar char="*"/>
            </a:pPr>
            <a:r>
              <a:rPr lang="es-ES" sz="3400">
                <a:latin typeface="Arial"/>
                <a:ea typeface="Arial"/>
                <a:cs typeface="Arial"/>
                <a:sym typeface="Arial"/>
              </a:rPr>
              <a:t>CREADOR DE REGULARIDADES</a:t>
            </a:r>
            <a:r>
              <a:rPr b="1" lang="es-ES" sz="3700">
                <a:latin typeface="Arial"/>
                <a:ea typeface="Arial"/>
                <a:cs typeface="Arial"/>
                <a:sym typeface="Arial"/>
              </a:rPr>
              <a:t>.</a:t>
            </a:r>
            <a:endParaRPr b="1" sz="3700">
              <a:latin typeface="Arial"/>
              <a:ea typeface="Arial"/>
              <a:cs typeface="Arial"/>
              <a:sym typeface="Arial"/>
            </a:endParaRPr>
          </a:p>
          <a:p>
            <a:pPr indent="0" lvl="0" marL="0" rtl="0" algn="l">
              <a:spcBef>
                <a:spcPts val="360"/>
              </a:spcBef>
              <a:spcAft>
                <a:spcPts val="0"/>
              </a:spcAft>
              <a:buNone/>
            </a:pPr>
            <a:r>
              <a:t/>
            </a:r>
            <a:endParaRPr/>
          </a:p>
        </p:txBody>
      </p:sp>
      <p:sp>
        <p:nvSpPr>
          <p:cNvPr id="265" name="Google Shape;265;g2242f56734c_0_28"/>
          <p:cNvSpPr txBox="1"/>
          <p:nvPr>
            <p:ph type="title"/>
          </p:nvPr>
        </p:nvSpPr>
        <p:spPr>
          <a:xfrm>
            <a:off x="284975" y="679525"/>
            <a:ext cx="8361000" cy="1315200"/>
          </a:xfrm>
          <a:prstGeom prst="rect">
            <a:avLst/>
          </a:prstGeom>
        </p:spPr>
        <p:txBody>
          <a:bodyPr anchorCtr="0" anchor="ctr" bIns="45700" lIns="91425" spcFirstLastPara="1" rIns="91425" wrap="square" tIns="45700">
            <a:noAutofit/>
          </a:bodyPr>
          <a:lstStyle/>
          <a:p>
            <a:pPr indent="0" lvl="0" marL="457200" rtl="0" algn="ctr">
              <a:spcBef>
                <a:spcPts val="360"/>
              </a:spcBef>
              <a:spcAft>
                <a:spcPts val="0"/>
              </a:spcAft>
              <a:buClr>
                <a:schemeClr val="dk1"/>
              </a:buClr>
              <a:buSzPts val="1100"/>
              <a:buFont typeface="Arial"/>
              <a:buNone/>
            </a:pPr>
            <a:r>
              <a:rPr b="1" lang="es-ES" sz="4100">
                <a:solidFill>
                  <a:schemeClr val="dk2"/>
                </a:solidFill>
              </a:rPr>
              <a:t>CÓMO SE EXPRESA LA CRIMINALIDAD?</a:t>
            </a:r>
            <a:endParaRPr b="1" sz="4100">
              <a:solidFill>
                <a:schemeClr val="dk2"/>
              </a:solidFill>
            </a:endParaRPr>
          </a:p>
          <a:p>
            <a:pPr indent="0" lvl="0" marL="0" rtl="0" algn="ctr">
              <a:spcBef>
                <a:spcPts val="0"/>
              </a:spcBef>
              <a:spcAft>
                <a:spcPts val="0"/>
              </a:spcAft>
              <a:buSzPts val="990"/>
              <a:buNone/>
            </a:pPr>
            <a:r>
              <a:t/>
            </a:r>
            <a:endParaRPr b="1" sz="3060">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25"/>
          <p:cNvSpPr txBox="1"/>
          <p:nvPr>
            <p:ph idx="1" type="body"/>
          </p:nvPr>
        </p:nvSpPr>
        <p:spPr>
          <a:xfrm>
            <a:off x="431550" y="1822525"/>
            <a:ext cx="8280900" cy="48468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spcBef>
                <a:spcPts val="480"/>
              </a:spcBef>
              <a:spcAft>
                <a:spcPts val="0"/>
              </a:spcAft>
              <a:buSzPct val="171428"/>
              <a:buNone/>
            </a:pPr>
            <a:r>
              <a:t/>
            </a:r>
            <a:endParaRPr sz="1400"/>
          </a:p>
          <a:p>
            <a:pPr indent="0" lvl="0" marL="0" rtl="0" algn="ctr">
              <a:lnSpc>
                <a:spcPct val="115000"/>
              </a:lnSpc>
              <a:spcBef>
                <a:spcPts val="480"/>
              </a:spcBef>
              <a:spcAft>
                <a:spcPts val="0"/>
              </a:spcAft>
              <a:buSzPct val="96000"/>
              <a:buNone/>
            </a:pPr>
            <a:r>
              <a:rPr lang="es-ES" sz="2500"/>
              <a:t>La primera pauta para abordar el delito en la PC es entender que hablamos de un </a:t>
            </a:r>
            <a:r>
              <a:rPr b="1" lang="es-ES" sz="2500"/>
              <a:t>fenómeno social.</a:t>
            </a:r>
            <a:r>
              <a:rPr lang="es-ES" sz="2500"/>
              <a:t> </a:t>
            </a:r>
            <a:endParaRPr sz="2500"/>
          </a:p>
          <a:p>
            <a:pPr indent="0" lvl="0" marL="0" rtl="0" algn="ctr">
              <a:lnSpc>
                <a:spcPct val="115000"/>
              </a:lnSpc>
              <a:spcBef>
                <a:spcPts val="480"/>
              </a:spcBef>
              <a:spcAft>
                <a:spcPts val="0"/>
              </a:spcAft>
              <a:buSzPct val="96000"/>
              <a:buNone/>
            </a:pPr>
            <a:r>
              <a:rPr lang="es-ES" sz="2500"/>
              <a:t>Es decir, el delito es una </a:t>
            </a:r>
            <a:r>
              <a:rPr b="1" lang="es-ES" sz="2500"/>
              <a:t>expresión social subsumida</a:t>
            </a:r>
            <a:r>
              <a:rPr lang="es-ES" sz="2500"/>
              <a:t> </a:t>
            </a:r>
            <a:r>
              <a:rPr b="1" lang="es-ES" sz="2500"/>
              <a:t>en acciones criminalizadas, tipificadas en el Código Penal y leyes penales.</a:t>
            </a:r>
            <a:endParaRPr b="1" sz="2500"/>
          </a:p>
          <a:p>
            <a:pPr indent="0" lvl="0" marL="0" rtl="0" algn="ctr">
              <a:lnSpc>
                <a:spcPct val="115000"/>
              </a:lnSpc>
              <a:spcBef>
                <a:spcPts val="480"/>
              </a:spcBef>
              <a:spcAft>
                <a:spcPts val="0"/>
              </a:spcAft>
              <a:buSzPct val="96000"/>
              <a:buNone/>
            </a:pPr>
            <a:r>
              <a:rPr lang="es-ES" sz="2500"/>
              <a:t>Si bien su </a:t>
            </a:r>
            <a:r>
              <a:rPr b="1" lang="es-ES" sz="2500"/>
              <a:t>construcción artificial es carente de sentido óntico, respeta tradiciones culturales que entienden a ciertos comportamientos como conflictivos</a:t>
            </a:r>
            <a:r>
              <a:rPr lang="es-ES" sz="2500"/>
              <a:t>.</a:t>
            </a:r>
            <a:endParaRPr sz="2500"/>
          </a:p>
          <a:p>
            <a:pPr indent="0" lvl="0" marL="0" rtl="0" algn="ctr">
              <a:lnSpc>
                <a:spcPct val="115000"/>
              </a:lnSpc>
              <a:spcBef>
                <a:spcPts val="480"/>
              </a:spcBef>
              <a:spcAft>
                <a:spcPts val="0"/>
              </a:spcAft>
              <a:buSzPct val="96000"/>
              <a:buNone/>
            </a:pPr>
            <a:r>
              <a:rPr lang="es-ES" sz="2500"/>
              <a:t>Los fenómenos criminales se expresan en manifestaciones delictivas:</a:t>
            </a:r>
            <a:endParaRPr sz="2500"/>
          </a:p>
          <a:p>
            <a:pPr indent="0" lvl="0" marL="0" rtl="0" algn="ctr">
              <a:lnSpc>
                <a:spcPct val="115000"/>
              </a:lnSpc>
              <a:spcBef>
                <a:spcPts val="480"/>
              </a:spcBef>
              <a:spcAft>
                <a:spcPts val="0"/>
              </a:spcAft>
              <a:buSzPct val="96000"/>
              <a:buNone/>
            </a:pPr>
            <a:r>
              <a:rPr lang="es-ES" sz="2500"/>
              <a:t>Ej. </a:t>
            </a:r>
            <a:r>
              <a:rPr b="1" lang="es-ES" sz="2500"/>
              <a:t>Fenómeno criminal:</a:t>
            </a:r>
            <a:r>
              <a:rPr lang="es-ES" sz="2500"/>
              <a:t> Robos </a:t>
            </a:r>
            <a:endParaRPr sz="2500"/>
          </a:p>
          <a:p>
            <a:pPr indent="0" lvl="0" marL="0" rtl="0" algn="ctr">
              <a:lnSpc>
                <a:spcPct val="115000"/>
              </a:lnSpc>
              <a:spcBef>
                <a:spcPts val="480"/>
              </a:spcBef>
              <a:spcAft>
                <a:spcPts val="0"/>
              </a:spcAft>
              <a:buSzPct val="96000"/>
              <a:buNone/>
            </a:pPr>
            <a:r>
              <a:rPr b="1" lang="es-ES" sz="2500"/>
              <a:t>Manifestación delictiva:</a:t>
            </a:r>
            <a:r>
              <a:rPr lang="es-ES" sz="2500"/>
              <a:t> Comercio Minorista de Celulares robados. </a:t>
            </a:r>
            <a:endParaRPr sz="2500"/>
          </a:p>
        </p:txBody>
      </p:sp>
      <p:sp>
        <p:nvSpPr>
          <p:cNvPr id="271" name="Google Shape;271;p25"/>
          <p:cNvSpPr txBox="1"/>
          <p:nvPr>
            <p:ph type="title"/>
          </p:nvPr>
        </p:nvSpPr>
        <p:spPr>
          <a:xfrm>
            <a:off x="457200" y="366425"/>
            <a:ext cx="8229600" cy="1236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b="1" lang="es-ES"/>
              <a:t>FENÓMENOS DELICTIVOS</a:t>
            </a:r>
            <a:endParaRPr b="1"/>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2448bc89a4_0_32"/>
          <p:cNvSpPr txBox="1"/>
          <p:nvPr>
            <p:ph idx="1" type="body"/>
          </p:nvPr>
        </p:nvSpPr>
        <p:spPr>
          <a:xfrm>
            <a:off x="723375" y="2245300"/>
            <a:ext cx="7766400" cy="3880800"/>
          </a:xfrm>
          <a:prstGeom prst="rect">
            <a:avLst/>
          </a:prstGeom>
        </p:spPr>
        <p:txBody>
          <a:bodyPr anchorCtr="0" anchor="t" bIns="45700" lIns="91425" spcFirstLastPara="1" rIns="91425" wrap="square" tIns="45700">
            <a:normAutofit/>
          </a:bodyPr>
          <a:lstStyle/>
          <a:p>
            <a:pPr indent="-406400" lvl="0" marL="457200" rtl="0" algn="ctr">
              <a:spcBef>
                <a:spcPts val="360"/>
              </a:spcBef>
              <a:spcAft>
                <a:spcPts val="0"/>
              </a:spcAft>
              <a:buSzPts val="2800"/>
              <a:buChar char="*"/>
            </a:pPr>
            <a:r>
              <a:rPr lang="es-ES" sz="2800"/>
              <a:t>Son las </a:t>
            </a:r>
            <a:r>
              <a:rPr b="1" lang="es-ES" sz="2800"/>
              <a:t>diversas maneras en las que se</a:t>
            </a:r>
            <a:r>
              <a:rPr b="1" lang="es-ES" sz="2800"/>
              <a:t> desarrollan los fenómenos criminales</a:t>
            </a:r>
            <a:r>
              <a:rPr lang="es-ES" sz="2800"/>
              <a:t>. </a:t>
            </a:r>
            <a:endParaRPr sz="2800"/>
          </a:p>
          <a:p>
            <a:pPr indent="-406400" lvl="0" marL="457200" rtl="0" algn="ctr">
              <a:spcBef>
                <a:spcPts val="0"/>
              </a:spcBef>
              <a:spcAft>
                <a:spcPts val="0"/>
              </a:spcAft>
              <a:buSzPts val="2800"/>
              <a:buChar char="*"/>
            </a:pPr>
            <a:r>
              <a:rPr lang="es-ES" sz="2800"/>
              <a:t>El fenómeno delictivo está vinculado a la</a:t>
            </a:r>
            <a:r>
              <a:rPr lang="es-ES" sz="2800"/>
              <a:t> forma ilícita en</a:t>
            </a:r>
            <a:r>
              <a:rPr lang="es-ES" sz="2800"/>
              <a:t> la que se desarrolla la criminalidad:</a:t>
            </a:r>
            <a:endParaRPr sz="2800"/>
          </a:p>
          <a:p>
            <a:pPr indent="0" lvl="0" marL="0" rtl="0" algn="ctr">
              <a:spcBef>
                <a:spcPts val="360"/>
              </a:spcBef>
              <a:spcAft>
                <a:spcPts val="0"/>
              </a:spcAft>
              <a:buNone/>
            </a:pPr>
            <a:r>
              <a:rPr lang="es-ES" sz="2800"/>
              <a:t> Ej: en qué lugar, horario, modalidad, al tipo de violencia que incluye, a las personas que involucra (víctimas y victimarios), tipo de bienes jurídicos en riesgo, etc. </a:t>
            </a:r>
            <a:endParaRPr sz="2800"/>
          </a:p>
        </p:txBody>
      </p:sp>
      <p:sp>
        <p:nvSpPr>
          <p:cNvPr id="277" name="Google Shape;277;g22448bc89a4_0_32"/>
          <p:cNvSpPr txBox="1"/>
          <p:nvPr>
            <p:ph type="title"/>
          </p:nvPr>
        </p:nvSpPr>
        <p:spPr>
          <a:xfrm>
            <a:off x="457200" y="616900"/>
            <a:ext cx="8229600" cy="1236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b="1" lang="es-ES"/>
              <a:t>MANIFESTACIONES DELICTIVAS</a:t>
            </a:r>
            <a:endParaRPr b="1"/>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g22448bc89a4_0_97"/>
          <p:cNvSpPr txBox="1"/>
          <p:nvPr>
            <p:ph idx="1" type="body"/>
          </p:nvPr>
        </p:nvSpPr>
        <p:spPr>
          <a:xfrm>
            <a:off x="723375" y="1947800"/>
            <a:ext cx="7766400" cy="4178400"/>
          </a:xfrm>
          <a:prstGeom prst="rect">
            <a:avLst/>
          </a:prstGeom>
        </p:spPr>
        <p:txBody>
          <a:bodyPr anchorCtr="0" anchor="t" bIns="45700" lIns="91425" spcFirstLastPara="1" rIns="91425" wrap="square" tIns="45700">
            <a:normAutofit/>
          </a:bodyPr>
          <a:lstStyle/>
          <a:p>
            <a:pPr indent="-406400" lvl="0" marL="457200" rtl="0" algn="ctr">
              <a:lnSpc>
                <a:spcPct val="115000"/>
              </a:lnSpc>
              <a:spcBef>
                <a:spcPts val="360"/>
              </a:spcBef>
              <a:spcAft>
                <a:spcPts val="0"/>
              </a:spcAft>
              <a:buSzPts val="2800"/>
              <a:buChar char="*"/>
            </a:pPr>
            <a:r>
              <a:rPr lang="es-ES" sz="2800"/>
              <a:t>Cada manifestación delictiva (EJ: robo de celulares) posee distintos segmentos -etapas- que, en su conjunto, conforman la manifestación criminal.</a:t>
            </a:r>
            <a:endParaRPr sz="2800"/>
          </a:p>
          <a:p>
            <a:pPr indent="-406400" lvl="0" marL="457200" rtl="0" algn="ctr">
              <a:lnSpc>
                <a:spcPct val="115000"/>
              </a:lnSpc>
              <a:spcBef>
                <a:spcPts val="0"/>
              </a:spcBef>
              <a:spcAft>
                <a:spcPts val="0"/>
              </a:spcAft>
              <a:buSzPts val="2800"/>
              <a:buChar char="*"/>
            </a:pPr>
            <a:r>
              <a:rPr lang="es-ES" sz="2800"/>
              <a:t>Ej. Celulares robados: </a:t>
            </a:r>
            <a:r>
              <a:rPr b="1" lang="es-ES" sz="2800"/>
              <a:t>robo, acopio, distribución y reventa. (mercado)</a:t>
            </a:r>
            <a:endParaRPr b="1" sz="2800"/>
          </a:p>
          <a:p>
            <a:pPr indent="-406400" lvl="0" marL="457200" rtl="0" algn="ctr">
              <a:lnSpc>
                <a:spcPct val="115000"/>
              </a:lnSpc>
              <a:spcBef>
                <a:spcPts val="0"/>
              </a:spcBef>
              <a:spcAft>
                <a:spcPts val="0"/>
              </a:spcAft>
              <a:buSzPts val="2800"/>
              <a:buChar char="*"/>
            </a:pPr>
            <a:r>
              <a:rPr lang="es-ES" sz="2800"/>
              <a:t>Ej.Venta de estupefacientes: </a:t>
            </a:r>
            <a:r>
              <a:rPr b="1" lang="es-ES" sz="2800"/>
              <a:t>Producción, traslado, acopio, distribución, venta, lavado</a:t>
            </a:r>
            <a:r>
              <a:rPr lang="es-ES" sz="2800"/>
              <a:t>.</a:t>
            </a:r>
            <a:endParaRPr sz="2800"/>
          </a:p>
        </p:txBody>
      </p:sp>
      <p:sp>
        <p:nvSpPr>
          <p:cNvPr id="283" name="Google Shape;283;g22448bc89a4_0_97"/>
          <p:cNvSpPr txBox="1"/>
          <p:nvPr>
            <p:ph type="title"/>
          </p:nvPr>
        </p:nvSpPr>
        <p:spPr>
          <a:xfrm>
            <a:off x="457200" y="601250"/>
            <a:ext cx="8229600" cy="1236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b="1" lang="es-ES"/>
              <a:t>SEGMENTOS </a:t>
            </a:r>
            <a:r>
              <a:rPr b="1" lang="es-ES"/>
              <a:t>DELICTIVOS</a:t>
            </a:r>
            <a:endParaRPr b="1"/>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7" name="Shape 287"/>
        <p:cNvGrpSpPr/>
        <p:nvPr/>
      </p:nvGrpSpPr>
      <p:grpSpPr>
        <a:xfrm>
          <a:off x="0" y="0"/>
          <a:ext cx="0" cy="0"/>
          <a:chOff x="0" y="0"/>
          <a:chExt cx="0" cy="0"/>
        </a:xfrm>
      </p:grpSpPr>
      <p:sp>
        <p:nvSpPr>
          <p:cNvPr id="288" name="Google Shape;288;g22448bc89a4_0_92"/>
          <p:cNvSpPr txBox="1"/>
          <p:nvPr>
            <p:ph idx="1" type="body"/>
          </p:nvPr>
        </p:nvSpPr>
        <p:spPr>
          <a:xfrm>
            <a:off x="723375" y="2245300"/>
            <a:ext cx="7766400" cy="3880800"/>
          </a:xfrm>
          <a:prstGeom prst="rect">
            <a:avLst/>
          </a:prstGeom>
        </p:spPr>
        <p:txBody>
          <a:bodyPr anchorCtr="0" anchor="t" bIns="45700" lIns="91425" spcFirstLastPara="1" rIns="91425" wrap="square" tIns="45700">
            <a:normAutofit fontScale="92500" lnSpcReduction="20000"/>
          </a:bodyPr>
          <a:lstStyle/>
          <a:p>
            <a:pPr indent="-393065" lvl="0" marL="457200" rtl="0" algn="ctr">
              <a:lnSpc>
                <a:spcPct val="115000"/>
              </a:lnSpc>
              <a:spcBef>
                <a:spcPts val="360"/>
              </a:spcBef>
              <a:spcAft>
                <a:spcPts val="0"/>
              </a:spcAft>
              <a:buSzPct val="100000"/>
              <a:buChar char="*"/>
            </a:pPr>
            <a:r>
              <a:rPr lang="es-ES" sz="2800"/>
              <a:t>La repetición sistemática de delitos (federales y ordinarios) </a:t>
            </a:r>
            <a:r>
              <a:rPr b="1" lang="es-ES" sz="2800"/>
              <a:t>crea regularidades delictivas</a:t>
            </a:r>
            <a:r>
              <a:rPr lang="es-ES" sz="2800"/>
              <a:t>. </a:t>
            </a:r>
            <a:endParaRPr sz="2800"/>
          </a:p>
          <a:p>
            <a:pPr indent="-393065" lvl="0" marL="457200" rtl="0" algn="ctr">
              <a:lnSpc>
                <a:spcPct val="115000"/>
              </a:lnSpc>
              <a:spcBef>
                <a:spcPts val="0"/>
              </a:spcBef>
              <a:spcAft>
                <a:spcPts val="0"/>
              </a:spcAft>
              <a:buSzPct val="100000"/>
              <a:buChar char="*"/>
            </a:pPr>
            <a:r>
              <a:rPr lang="es-ES" sz="2800"/>
              <a:t>L</a:t>
            </a:r>
            <a:r>
              <a:rPr b="1" lang="es-ES" sz="2800"/>
              <a:t>as regularidades delictivas representan el universo de delitos que más se cometen en determinada jurisdicción</a:t>
            </a:r>
            <a:r>
              <a:rPr lang="es-ES" sz="2800"/>
              <a:t>.</a:t>
            </a:r>
            <a:endParaRPr sz="2800"/>
          </a:p>
          <a:p>
            <a:pPr indent="-393065" lvl="0" marL="457200" rtl="0" algn="ctr">
              <a:lnSpc>
                <a:spcPct val="115000"/>
              </a:lnSpc>
              <a:spcBef>
                <a:spcPts val="0"/>
              </a:spcBef>
              <a:spcAft>
                <a:spcPts val="0"/>
              </a:spcAft>
              <a:buSzPct val="100000"/>
              <a:buChar char="*"/>
            </a:pPr>
            <a:r>
              <a:rPr lang="es-ES" sz="2800"/>
              <a:t>El conjunto de regularidades delictivas se mide en tasas cada cien mil habitantes.</a:t>
            </a:r>
            <a:endParaRPr sz="2800"/>
          </a:p>
          <a:p>
            <a:pPr indent="-393065" lvl="0" marL="457200" rtl="0" algn="ctr">
              <a:lnSpc>
                <a:spcPct val="115000"/>
              </a:lnSpc>
              <a:spcBef>
                <a:spcPts val="0"/>
              </a:spcBef>
              <a:spcAft>
                <a:spcPts val="0"/>
              </a:spcAft>
              <a:buSzPct val="100000"/>
              <a:buChar char="*"/>
            </a:pPr>
            <a:r>
              <a:rPr lang="es-ES" sz="2800"/>
              <a:t>La tasa cada cien mil, permite comparar y establecer predicciones respecto a la complejidad criminal de cada jurisdicción sometida a estudio.</a:t>
            </a:r>
            <a:endParaRPr sz="2800"/>
          </a:p>
        </p:txBody>
      </p:sp>
      <p:sp>
        <p:nvSpPr>
          <p:cNvPr id="289" name="Google Shape;289;g22448bc89a4_0_92"/>
          <p:cNvSpPr txBox="1"/>
          <p:nvPr>
            <p:ph type="title"/>
          </p:nvPr>
        </p:nvSpPr>
        <p:spPr>
          <a:xfrm>
            <a:off x="457200" y="601250"/>
            <a:ext cx="8229600" cy="1236900"/>
          </a:xfrm>
          <a:prstGeom prst="rect">
            <a:avLst/>
          </a:prstGeom>
        </p:spPr>
        <p:txBody>
          <a:bodyPr anchorCtr="0" anchor="ctr" bIns="45700" lIns="91425" spcFirstLastPara="1" rIns="91425" wrap="square" tIns="45700">
            <a:normAutofit/>
          </a:bodyPr>
          <a:lstStyle/>
          <a:p>
            <a:pPr indent="0" lvl="0" marL="0" rtl="0" algn="ctr">
              <a:spcBef>
                <a:spcPts val="0"/>
              </a:spcBef>
              <a:spcAft>
                <a:spcPts val="0"/>
              </a:spcAft>
              <a:buNone/>
            </a:pPr>
            <a:r>
              <a:rPr b="1" lang="es-ES"/>
              <a:t>REGULARIDADES DELICTIVAS</a:t>
            </a:r>
            <a:endParaRPr b="1"/>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3" name="Shape 293"/>
        <p:cNvGrpSpPr/>
        <p:nvPr/>
      </p:nvGrpSpPr>
      <p:grpSpPr>
        <a:xfrm>
          <a:off x="0" y="0"/>
          <a:ext cx="0" cy="0"/>
          <a:chOff x="0" y="0"/>
          <a:chExt cx="0" cy="0"/>
        </a:xfrm>
      </p:grpSpPr>
      <p:sp>
        <p:nvSpPr>
          <p:cNvPr id="294" name="Google Shape;294;g22454997397_0_1"/>
          <p:cNvSpPr txBox="1"/>
          <p:nvPr>
            <p:ph idx="1" type="body"/>
          </p:nvPr>
        </p:nvSpPr>
        <p:spPr>
          <a:xfrm>
            <a:off x="872075" y="1399775"/>
            <a:ext cx="7408200" cy="4726200"/>
          </a:xfrm>
          <a:prstGeom prst="rect">
            <a:avLst/>
          </a:prstGeom>
        </p:spPr>
        <p:txBody>
          <a:bodyPr anchorCtr="0" anchor="t" bIns="45700" lIns="91425" spcFirstLastPara="1" rIns="91425" wrap="square" tIns="45700">
            <a:noAutofit/>
          </a:bodyPr>
          <a:lstStyle/>
          <a:p>
            <a:pPr indent="0" lvl="0" marL="0" rtl="0" algn="ctr">
              <a:lnSpc>
                <a:spcPct val="150000"/>
              </a:lnSpc>
              <a:spcBef>
                <a:spcPts val="360"/>
              </a:spcBef>
              <a:spcAft>
                <a:spcPts val="0"/>
              </a:spcAft>
              <a:buNone/>
            </a:pPr>
            <a:r>
              <a:rPr b="1" lang="es-ES" sz="2600"/>
              <a:t>A PARTIR DE LA INFORMACIÓN RECOLECTADA, ESTAMOS EN CONDICIONES DE PROYECTAR UN PLAN POLÍTICO CRIMINAL QUE DEPENDERÁ DEL PARADIGMA SECURITARIO EN EL QUE SE APOYE. ALLÍ DELIMITARÁ SU ALCANCE, IMPLEMENTACIÓN, EJECUCIÓN Y EVALUACIÓN EN EL MARCO DE LAS POLÍTICAS PÚBLICAS DE GOBIERNO.</a:t>
            </a:r>
            <a:endParaRPr b="1"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g22454997397_0_11"/>
          <p:cNvSpPr txBox="1"/>
          <p:nvPr>
            <p:ph idx="1" type="body"/>
          </p:nvPr>
        </p:nvSpPr>
        <p:spPr>
          <a:xfrm>
            <a:off x="251525" y="742175"/>
            <a:ext cx="8712900" cy="59271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spcBef>
                <a:spcPts val="0"/>
              </a:spcBef>
              <a:spcAft>
                <a:spcPts val="0"/>
              </a:spcAft>
              <a:buSzPct val="84471"/>
              <a:buNone/>
            </a:pPr>
            <a:r>
              <a:rPr b="1" lang="es-ES" sz="3788">
                <a:solidFill>
                  <a:schemeClr val="lt1"/>
                </a:solidFill>
              </a:rPr>
              <a:t>CONFLICTOS QUE PUEDEN SER RESUELTOS POR AGENCIAS NO REPRESIVAS.</a:t>
            </a:r>
            <a:endParaRPr sz="2988"/>
          </a:p>
          <a:p>
            <a:pPr indent="0" lvl="0" marL="0" rtl="0" algn="just">
              <a:spcBef>
                <a:spcPts val="440"/>
              </a:spcBef>
              <a:spcAft>
                <a:spcPts val="0"/>
              </a:spcAft>
              <a:buSzPct val="100000"/>
              <a:buNone/>
            </a:pPr>
            <a:r>
              <a:t/>
            </a:r>
            <a:endParaRPr sz="2200"/>
          </a:p>
          <a:p>
            <a:pPr indent="0" lvl="0" marL="0" rtl="0" algn="ctr">
              <a:spcBef>
                <a:spcPts val="440"/>
              </a:spcBef>
              <a:spcAft>
                <a:spcPts val="0"/>
              </a:spcAft>
              <a:buSzPct val="100000"/>
              <a:buNone/>
            </a:pPr>
            <a:r>
              <a:rPr lang="es-ES" sz="2000">
                <a:latin typeface="Arial"/>
                <a:ea typeface="Arial"/>
                <a:cs typeface="Arial"/>
                <a:sym typeface="Arial"/>
              </a:rPr>
              <a:t>-</a:t>
            </a:r>
            <a:r>
              <a:rPr b="1" lang="es-ES" sz="2200">
                <a:latin typeface="Arial"/>
                <a:ea typeface="Arial"/>
                <a:cs typeface="Arial"/>
                <a:sym typeface="Arial"/>
              </a:rPr>
              <a:t>EXISTEN UNA GAMA DE CONFLICTIVIDADES QUE DEBEN SER ABORDADAS POR OTRAS AGENCIAS ESTATALES NO REPRESIVAS</a:t>
            </a:r>
            <a:r>
              <a:rPr lang="es-ES" sz="2200">
                <a:latin typeface="Arial"/>
                <a:ea typeface="Arial"/>
                <a:cs typeface="Arial"/>
                <a:sym typeface="Arial"/>
              </a:rPr>
              <a:t>.</a:t>
            </a:r>
            <a:endParaRPr>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CONTROLES</a:t>
            </a:r>
            <a:r>
              <a:rPr lang="es-ES" sz="2200">
                <a:latin typeface="Arial"/>
                <a:ea typeface="Arial"/>
                <a:cs typeface="Arial"/>
                <a:sym typeface="Arial"/>
              </a:rPr>
              <a:t> DE VIALIDAD.</a:t>
            </a:r>
            <a:endParaRPr>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CONFLICTOS DE VECINDAD (INCIDENTES VIALES, RUIDOS MOLESTOS, ENSUCIAR BIENES, ETC.).</a:t>
            </a:r>
            <a:endParaRPr>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CONFLICTOS DEL USO INDEBIDO DEL ESPACIO PÚBLICO.</a:t>
            </a:r>
            <a:endParaRPr sz="2200">
              <a:latin typeface="Arial"/>
              <a:ea typeface="Arial"/>
              <a:cs typeface="Arial"/>
              <a:sym typeface="Arial"/>
            </a:endParaRPr>
          </a:p>
          <a:p>
            <a:pPr indent="0" lvl="0" marL="274320" rtl="0" algn="ctr">
              <a:spcBef>
                <a:spcPts val="440"/>
              </a:spcBef>
              <a:spcAft>
                <a:spcPts val="0"/>
              </a:spcAft>
              <a:buNone/>
            </a:pPr>
            <a:r>
              <a:t/>
            </a:r>
            <a:endParaRPr sz="2200">
              <a:latin typeface="Arial"/>
              <a:ea typeface="Arial"/>
              <a:cs typeface="Arial"/>
              <a:sym typeface="Arial"/>
            </a:endParaRPr>
          </a:p>
          <a:p>
            <a:pPr indent="0" lvl="0" marL="0" rtl="0" algn="ctr">
              <a:spcBef>
                <a:spcPts val="440"/>
              </a:spcBef>
              <a:spcAft>
                <a:spcPts val="0"/>
              </a:spcAft>
              <a:buSzPct val="100000"/>
              <a:buNone/>
            </a:pPr>
            <a:r>
              <a:rPr b="1" lang="es-ES" sz="2200">
                <a:latin typeface="Arial"/>
                <a:ea typeface="Arial"/>
                <a:cs typeface="Arial"/>
                <a:sym typeface="Arial"/>
              </a:rPr>
              <a:t>-EXISTEN OTROS CONFLICTOS QUE, PREVIO A SER ABORDADOS POR LA FAZ PUNITIVA DEL ESTADO, DEBEN SER ABORDADOS POR AGENCIAS NO REPRESIVAS.</a:t>
            </a:r>
            <a:endParaRPr>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USURPACIONES.</a:t>
            </a:r>
            <a:endParaRPr sz="2200">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CIERTAS PROTESTAS SOCIALES.</a:t>
            </a:r>
            <a:endParaRPr sz="2200">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CONSUMO NO PROBLEMÁTICO DE SUSTANCIAS PROHIBIDAS.</a:t>
            </a:r>
            <a:endParaRPr>
              <a:latin typeface="Arial"/>
              <a:ea typeface="Arial"/>
              <a:cs typeface="Arial"/>
              <a:sym typeface="Arial"/>
            </a:endParaRPr>
          </a:p>
          <a:p>
            <a:pPr indent="-436244" lvl="0" marL="457200" rtl="0" algn="ctr">
              <a:lnSpc>
                <a:spcPct val="115000"/>
              </a:lnSpc>
              <a:spcBef>
                <a:spcPts val="440"/>
              </a:spcBef>
              <a:spcAft>
                <a:spcPts val="0"/>
              </a:spcAft>
              <a:buSzPct val="100000"/>
              <a:buFont typeface="Arial"/>
              <a:buAutoNum type="arabicParenR"/>
            </a:pPr>
            <a:r>
              <a:rPr lang="es-ES" sz="2200">
                <a:latin typeface="Arial"/>
                <a:ea typeface="Arial"/>
                <a:cs typeface="Arial"/>
                <a:sym typeface="Arial"/>
              </a:rPr>
              <a:t>CONTROL DE ESPECTÁCULOS MASIVOS.</a:t>
            </a:r>
            <a:endParaRPr>
              <a:latin typeface="Arial"/>
              <a:ea typeface="Arial"/>
              <a:cs typeface="Arial"/>
              <a:sym typeface="Arial"/>
            </a:endParaRPr>
          </a:p>
          <a:p>
            <a:pPr indent="-304800" lvl="0" marL="457200" rtl="0" algn="just">
              <a:spcBef>
                <a:spcPts val="480"/>
              </a:spcBef>
              <a:spcAft>
                <a:spcPts val="0"/>
              </a:spcAft>
              <a:buSzPct val="100000"/>
              <a:buNone/>
            </a:pPr>
            <a:r>
              <a:t/>
            </a:r>
            <a:endParaRPr/>
          </a:p>
          <a:p>
            <a:pPr indent="0" lvl="0" marL="0" rtl="0" algn="just">
              <a:spcBef>
                <a:spcPts val="480"/>
              </a:spcBef>
              <a:spcAft>
                <a:spcPts val="0"/>
              </a:spcAft>
              <a:buSzPct val="100000"/>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22454997397_0_15"/>
          <p:cNvSpPr txBox="1"/>
          <p:nvPr>
            <p:ph idx="1" type="body"/>
          </p:nvPr>
        </p:nvSpPr>
        <p:spPr>
          <a:xfrm>
            <a:off x="323528" y="1628800"/>
            <a:ext cx="8568900" cy="4896600"/>
          </a:xfrm>
          <a:prstGeom prst="rect">
            <a:avLst/>
          </a:prstGeom>
          <a:noFill/>
          <a:ln>
            <a:noFill/>
          </a:ln>
        </p:spPr>
        <p:txBody>
          <a:bodyPr anchorCtr="0" anchor="t" bIns="45700" lIns="91425" spcFirstLastPara="1" rIns="91425" wrap="square" tIns="45700">
            <a:normAutofit lnSpcReduction="10000"/>
          </a:bodyPr>
          <a:lstStyle/>
          <a:p>
            <a:pPr indent="0" lvl="0" marL="0" rtl="0" algn="ctr">
              <a:spcBef>
                <a:spcPts val="0"/>
              </a:spcBef>
              <a:spcAft>
                <a:spcPts val="0"/>
              </a:spcAft>
              <a:buSzPts val="2400"/>
              <a:buNone/>
            </a:pPr>
            <a:r>
              <a:t/>
            </a:r>
            <a:endParaRPr/>
          </a:p>
          <a:p>
            <a:pPr indent="0" lvl="0" marL="0" rtl="0" algn="ctr">
              <a:spcBef>
                <a:spcPts val="444"/>
              </a:spcBef>
              <a:spcAft>
                <a:spcPts val="0"/>
              </a:spcAft>
              <a:buSzPts val="2400"/>
              <a:buNone/>
            </a:pPr>
            <a:r>
              <a:rPr lang="es-ES"/>
              <a:t>*</a:t>
            </a:r>
            <a:r>
              <a:rPr lang="es-ES"/>
              <a:t>LA FIJACIÓN DE INTERESES POLÍTICO CRIMINALES  ES UN PROCESO ECONOMIZADOR DE LOS ELEMENTOS REPRESIVOS DEL ESTADO.</a:t>
            </a:r>
            <a:endParaRPr/>
          </a:p>
          <a:p>
            <a:pPr indent="0" lvl="0" marL="0" rtl="0" algn="ctr">
              <a:spcBef>
                <a:spcPts val="444"/>
              </a:spcBef>
              <a:spcAft>
                <a:spcPts val="0"/>
              </a:spcAft>
              <a:buSzPts val="2400"/>
              <a:buNone/>
            </a:pPr>
            <a:r>
              <a:rPr lang="es-ES"/>
              <a:t>* ES EL PROCESO POR EL CUAL LAS AGENCIAS DEDICADAS LA CUESTIÓN CRIMINAL RACIONALIZAN SU INTERVENCIÓN PARA DARLE PRIORIDAD A</a:t>
            </a:r>
            <a:r>
              <a:rPr lang="es-ES"/>
              <a:t>:</a:t>
            </a:r>
            <a:endParaRPr/>
          </a:p>
          <a:p>
            <a:pPr indent="-342900" lvl="0" marL="457200" rtl="0" algn="ctr">
              <a:spcBef>
                <a:spcPts val="444"/>
              </a:spcBef>
              <a:spcAft>
                <a:spcPts val="0"/>
              </a:spcAft>
              <a:buSzPts val="1800"/>
              <a:buAutoNum type="arabicParenR"/>
            </a:pPr>
            <a:r>
              <a:rPr b="1" lang="es-ES"/>
              <a:t>AQUELLOS CONFLICTOS QUE SE EXPRESAN EN ALTAS TASAS DELICTIVAS (HECHOS REGISTRADOS O POR ENCUESTA DE VICTIMIZACIÓN).</a:t>
            </a:r>
            <a:endParaRPr/>
          </a:p>
          <a:p>
            <a:pPr indent="-342900" lvl="0" marL="457200" rtl="0" algn="ctr">
              <a:spcBef>
                <a:spcPts val="0"/>
              </a:spcBef>
              <a:spcAft>
                <a:spcPts val="0"/>
              </a:spcAft>
              <a:buSzPts val="1800"/>
              <a:buAutoNum type="arabicParenR"/>
            </a:pPr>
            <a:r>
              <a:rPr b="1" lang="es-ES"/>
              <a:t>AQUELLOS QUE SOLO PUEDEN SER RESUELTOS POR EL APARATO REPRESIVO ESTATAL YA QUE, SI NO SE INTERVIENE DE MANERA VIOLENTA, TIENDEN A ESCALAR SU CONFLICTIVIDAD</a:t>
            </a:r>
            <a:r>
              <a:rPr lang="es-ES"/>
              <a:t>.   </a:t>
            </a:r>
            <a:endParaRPr/>
          </a:p>
        </p:txBody>
      </p:sp>
      <p:sp>
        <p:nvSpPr>
          <p:cNvPr id="149" name="Google Shape;149;g22454997397_0_15"/>
          <p:cNvSpPr txBox="1"/>
          <p:nvPr>
            <p:ph type="title"/>
          </p:nvPr>
        </p:nvSpPr>
        <p:spPr>
          <a:xfrm>
            <a:off x="457200" y="338328"/>
            <a:ext cx="8229600" cy="1252800"/>
          </a:xfrm>
          <a:prstGeom prst="rect">
            <a:avLst/>
          </a:prstGeom>
          <a:noFill/>
          <a:ln>
            <a:noFill/>
          </a:ln>
        </p:spPr>
        <p:txBody>
          <a:bodyPr anchorCtr="0" anchor="ctr" bIns="45700" lIns="91425" spcFirstLastPara="1" rIns="91425" wrap="square" tIns="45700">
            <a:normAutofit fontScale="90000"/>
          </a:bodyPr>
          <a:lstStyle/>
          <a:p>
            <a:pPr indent="0" lvl="0" marL="0" rtl="0" algn="ctr">
              <a:spcBef>
                <a:spcPts val="0"/>
              </a:spcBef>
              <a:spcAft>
                <a:spcPts val="0"/>
              </a:spcAft>
              <a:buClr>
                <a:srgbClr val="FFFFFF"/>
              </a:buClr>
              <a:buSzPct val="100000"/>
              <a:buFont typeface="Candara"/>
              <a:buNone/>
            </a:pPr>
            <a:r>
              <a:rPr b="1" lang="es-ES"/>
              <a:t>FIJACIÓN DE INTERESES POLÍTICO CRIMINALES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2f5d9aa6612_0_0"/>
          <p:cNvSpPr txBox="1"/>
          <p:nvPr>
            <p:ph idx="1" type="body"/>
          </p:nvPr>
        </p:nvSpPr>
        <p:spPr>
          <a:xfrm>
            <a:off x="872075" y="2057401"/>
            <a:ext cx="7408200" cy="4068600"/>
          </a:xfrm>
          <a:prstGeom prst="rect">
            <a:avLst/>
          </a:prstGeom>
        </p:spPr>
        <p:txBody>
          <a:bodyPr anchorCtr="0" anchor="t" bIns="45700" lIns="91425" spcFirstLastPara="1" rIns="91425" wrap="square" tIns="45700">
            <a:normAutofit/>
          </a:bodyPr>
          <a:lstStyle/>
          <a:p>
            <a:pPr indent="0" lvl="0" marL="0" rtl="0" algn="ctr">
              <a:spcBef>
                <a:spcPts val="360"/>
              </a:spcBef>
              <a:spcAft>
                <a:spcPts val="0"/>
              </a:spcAft>
              <a:buNone/>
            </a:pPr>
            <a:r>
              <a:t/>
            </a:r>
            <a:endParaRPr b="1" sz="5300"/>
          </a:p>
          <a:p>
            <a:pPr indent="0" lvl="0" marL="0" rtl="0" algn="ctr">
              <a:spcBef>
                <a:spcPts val="360"/>
              </a:spcBef>
              <a:spcAft>
                <a:spcPts val="0"/>
              </a:spcAft>
              <a:buNone/>
            </a:pPr>
            <a:r>
              <a:rPr b="1" lang="es-ES" sz="5300"/>
              <a:t>FASES DE LA POLÍTICA CRIMINAL</a:t>
            </a:r>
            <a:endParaRPr b="1" sz="53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g2f5d9aa6612_1_0"/>
          <p:cNvSpPr txBox="1"/>
          <p:nvPr>
            <p:ph idx="1" type="body"/>
          </p:nvPr>
        </p:nvSpPr>
        <p:spPr>
          <a:xfrm>
            <a:off x="246875" y="2307925"/>
            <a:ext cx="8658600" cy="4249200"/>
          </a:xfrm>
          <a:prstGeom prst="rect">
            <a:avLst/>
          </a:prstGeom>
        </p:spPr>
        <p:txBody>
          <a:bodyPr anchorCtr="0" anchor="t" bIns="45700" lIns="91425" spcFirstLastPara="1" rIns="91425" wrap="square" tIns="45700">
            <a:normAutofit/>
          </a:bodyPr>
          <a:lstStyle/>
          <a:p>
            <a:pPr indent="-341429" lvl="0" marL="457200" rtl="0" algn="ctr">
              <a:lnSpc>
                <a:spcPct val="105000"/>
              </a:lnSpc>
              <a:spcBef>
                <a:spcPts val="360"/>
              </a:spcBef>
              <a:spcAft>
                <a:spcPts val="0"/>
              </a:spcAft>
              <a:buSzPts val="1777"/>
              <a:buChar char="*"/>
            </a:pPr>
            <a:r>
              <a:rPr lang="es-ES" sz="2331"/>
              <a:t>SON LAS </a:t>
            </a:r>
            <a:r>
              <a:rPr b="1" lang="es-ES" sz="2331"/>
              <a:t>ETAPAS DE INTERVENCIÓN QUE REGULAN LA ORGANIZACIÓN Y DIRECCIÓN DE LAS AGENCIAS PENALES DEL ESTADO</a:t>
            </a:r>
            <a:r>
              <a:rPr lang="es-ES" sz="2331"/>
              <a:t>, PRINCIPALMENTE DE </a:t>
            </a:r>
            <a:r>
              <a:rPr b="1" lang="es-ES" sz="2331"/>
              <a:t>LA POLICÍA Y EL PODER JUDICIAL</a:t>
            </a:r>
            <a:r>
              <a:rPr lang="es-ES" sz="2331"/>
              <a:t> (MPF y PJ).</a:t>
            </a:r>
            <a:endParaRPr sz="2331"/>
          </a:p>
          <a:p>
            <a:pPr indent="-341429" lvl="0" marL="457200" rtl="0" algn="ctr">
              <a:lnSpc>
                <a:spcPct val="105000"/>
              </a:lnSpc>
              <a:spcBef>
                <a:spcPts val="0"/>
              </a:spcBef>
              <a:spcAft>
                <a:spcPts val="0"/>
              </a:spcAft>
              <a:buSzPts val="1777"/>
              <a:buChar char="*"/>
            </a:pPr>
            <a:r>
              <a:rPr lang="es-ES" sz="2331"/>
              <a:t>EXISTEN 3 FASES DE ACTUACIÓN: </a:t>
            </a:r>
            <a:r>
              <a:rPr b="1" lang="es-ES" sz="2331"/>
              <a:t>PREVENCIÓN, REACCIÓN Y PUNICIÓN</a:t>
            </a:r>
            <a:r>
              <a:rPr lang="es-ES" sz="2331"/>
              <a:t>.</a:t>
            </a:r>
            <a:endParaRPr sz="2331"/>
          </a:p>
          <a:p>
            <a:pPr indent="-376672" lvl="0" marL="457200" rtl="0" algn="ctr">
              <a:lnSpc>
                <a:spcPct val="105000"/>
              </a:lnSpc>
              <a:spcBef>
                <a:spcPts val="0"/>
              </a:spcBef>
              <a:spcAft>
                <a:spcPts val="0"/>
              </a:spcAft>
              <a:buSzPts val="2332"/>
              <a:buChar char="*"/>
            </a:pPr>
            <a:r>
              <a:rPr lang="es-ES" sz="2331"/>
              <a:t>TODAS LAS</a:t>
            </a:r>
            <a:r>
              <a:rPr b="1" lang="es-ES" sz="2331"/>
              <a:t> FASES SON REGULADAS POR LA CONSTITUCIÓN NACIONAL Y LOS PLEXOS NORMATIVOS QUE ORIENTAN, FACULTAN Y RESTRINGEN EL PODER PUNITIVO DEL ESTADO</a:t>
            </a:r>
            <a:r>
              <a:rPr lang="es-ES" sz="2331"/>
              <a:t>.</a:t>
            </a:r>
            <a:endParaRPr sz="2331"/>
          </a:p>
          <a:p>
            <a:pPr indent="0" lvl="0" marL="457200" rtl="0" algn="l">
              <a:lnSpc>
                <a:spcPct val="105000"/>
              </a:lnSpc>
              <a:spcBef>
                <a:spcPts val="360"/>
              </a:spcBef>
              <a:spcAft>
                <a:spcPts val="0"/>
              </a:spcAft>
              <a:buNone/>
            </a:pPr>
            <a:r>
              <a:t/>
            </a:r>
            <a:endParaRPr sz="2331"/>
          </a:p>
        </p:txBody>
      </p:sp>
      <p:sp>
        <p:nvSpPr>
          <p:cNvPr id="160" name="Google Shape;160;g2f5d9aa6612_1_0"/>
          <p:cNvSpPr txBox="1"/>
          <p:nvPr>
            <p:ph type="title"/>
          </p:nvPr>
        </p:nvSpPr>
        <p:spPr>
          <a:xfrm>
            <a:off x="461375" y="460325"/>
            <a:ext cx="8229600" cy="1064700"/>
          </a:xfrm>
          <a:prstGeom prst="rect">
            <a:avLst/>
          </a:prstGeom>
        </p:spPr>
        <p:txBody>
          <a:bodyPr anchorCtr="0" anchor="ctr" bIns="45700" lIns="91425" spcFirstLastPara="1" rIns="91425" wrap="square" tIns="45700">
            <a:normAutofit fontScale="90000"/>
          </a:bodyPr>
          <a:lstStyle/>
          <a:p>
            <a:pPr indent="0" lvl="0" marL="0" rtl="0" algn="ctr">
              <a:spcBef>
                <a:spcPts val="0"/>
              </a:spcBef>
              <a:spcAft>
                <a:spcPts val="0"/>
              </a:spcAft>
              <a:buNone/>
            </a:pPr>
            <a:r>
              <a:rPr lang="es-ES">
                <a:latin typeface="Arial"/>
                <a:ea typeface="Arial"/>
                <a:cs typeface="Arial"/>
                <a:sym typeface="Arial"/>
              </a:rPr>
              <a:t>	QUÉ SON LAS FASES DE LA POLÍTICA CRIMINAL?</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g2f5d9aa6612_1_5"/>
          <p:cNvSpPr txBox="1"/>
          <p:nvPr>
            <p:ph idx="1" type="body"/>
          </p:nvPr>
        </p:nvSpPr>
        <p:spPr>
          <a:xfrm>
            <a:off x="331950" y="721350"/>
            <a:ext cx="8345700" cy="5688900"/>
          </a:xfrm>
          <a:prstGeom prst="rect">
            <a:avLst/>
          </a:prstGeom>
        </p:spPr>
        <p:txBody>
          <a:bodyPr anchorCtr="0" anchor="t" bIns="45700" lIns="91425" spcFirstLastPara="1" rIns="91425" wrap="square" tIns="45700">
            <a:noAutofit/>
          </a:bodyPr>
          <a:lstStyle/>
          <a:p>
            <a:pPr indent="-410210" lvl="0" marL="457200" rtl="0" algn="ctr">
              <a:lnSpc>
                <a:spcPct val="180000"/>
              </a:lnSpc>
              <a:spcBef>
                <a:spcPts val="360"/>
              </a:spcBef>
              <a:spcAft>
                <a:spcPts val="0"/>
              </a:spcAft>
              <a:buSzPts val="2860"/>
              <a:buFont typeface="Arial"/>
              <a:buChar char="*"/>
            </a:pPr>
            <a:r>
              <a:rPr b="1" lang="es-ES" sz="3280" u="sng">
                <a:latin typeface="Arial"/>
                <a:ea typeface="Arial"/>
                <a:cs typeface="Arial"/>
                <a:sym typeface="Arial"/>
              </a:rPr>
              <a:t>TEOREMA DE LAS FASES DE LA POLÍTICA CRIMINAL</a:t>
            </a:r>
            <a:endParaRPr b="1" sz="3280" u="sng">
              <a:latin typeface="Arial"/>
              <a:ea typeface="Arial"/>
              <a:cs typeface="Arial"/>
              <a:sym typeface="Arial"/>
            </a:endParaRPr>
          </a:p>
          <a:p>
            <a:pPr indent="-340360" lvl="0" marL="457200" rtl="0" algn="ctr">
              <a:lnSpc>
                <a:spcPct val="180000"/>
              </a:lnSpc>
              <a:spcBef>
                <a:spcPts val="0"/>
              </a:spcBef>
              <a:spcAft>
                <a:spcPts val="0"/>
              </a:spcAft>
              <a:buSzPts val="1760"/>
              <a:buFont typeface="Arial"/>
              <a:buChar char="*"/>
            </a:pPr>
            <a:r>
              <a:rPr lang="es-ES" sz="2180">
                <a:latin typeface="Arial"/>
                <a:ea typeface="Arial"/>
                <a:cs typeface="Arial"/>
                <a:sym typeface="Arial"/>
              </a:rPr>
              <a:t>PUEDE HABER PREVENCIÓN SIN REACCIÓN NI PUNICIÓN.</a:t>
            </a:r>
            <a:endParaRPr sz="2180">
              <a:latin typeface="Arial"/>
              <a:ea typeface="Arial"/>
              <a:cs typeface="Arial"/>
              <a:sym typeface="Arial"/>
            </a:endParaRPr>
          </a:p>
          <a:p>
            <a:pPr indent="-340360" lvl="0" marL="457200" rtl="0" algn="ctr">
              <a:lnSpc>
                <a:spcPct val="180000"/>
              </a:lnSpc>
              <a:spcBef>
                <a:spcPts val="0"/>
              </a:spcBef>
              <a:spcAft>
                <a:spcPts val="0"/>
              </a:spcAft>
              <a:buSzPts val="1760"/>
              <a:buFont typeface="Arial"/>
              <a:buChar char="*"/>
            </a:pPr>
            <a:r>
              <a:rPr lang="es-ES" sz="2180">
                <a:latin typeface="Arial"/>
                <a:ea typeface="Arial"/>
                <a:cs typeface="Arial"/>
                <a:sym typeface="Arial"/>
              </a:rPr>
              <a:t>PUEDE HABER REACCIÓN Y SIN PREVENCIÓN NI PUNICIÓN</a:t>
            </a:r>
            <a:r>
              <a:rPr b="1" lang="es-ES" sz="2180">
                <a:latin typeface="Arial"/>
                <a:ea typeface="Arial"/>
                <a:cs typeface="Arial"/>
                <a:sym typeface="Arial"/>
              </a:rPr>
              <a:t>.</a:t>
            </a:r>
            <a:endParaRPr b="1" sz="2180">
              <a:latin typeface="Arial"/>
              <a:ea typeface="Arial"/>
              <a:cs typeface="Arial"/>
              <a:sym typeface="Arial"/>
            </a:endParaRPr>
          </a:p>
          <a:p>
            <a:pPr indent="-372110" lvl="0" marL="457200" rtl="0" algn="ctr">
              <a:lnSpc>
                <a:spcPct val="180000"/>
              </a:lnSpc>
              <a:spcBef>
                <a:spcPts val="0"/>
              </a:spcBef>
              <a:spcAft>
                <a:spcPts val="0"/>
              </a:spcAft>
              <a:buSzPts val="2260"/>
              <a:buFont typeface="Arial"/>
              <a:buChar char="*"/>
            </a:pPr>
            <a:r>
              <a:rPr b="1" lang="es-ES" sz="2180">
                <a:latin typeface="Arial"/>
                <a:ea typeface="Arial"/>
                <a:cs typeface="Arial"/>
                <a:sym typeface="Arial"/>
              </a:rPr>
              <a:t>SIN EMBARGO, NUNCA PUEDE HABER PUNICIÓN SIN PREVENCIÓN O SIN REACCIÓN FRENTE AL DELITO</a:t>
            </a:r>
            <a:r>
              <a:rPr b="1" lang="es-ES" sz="2780">
                <a:latin typeface="Arial"/>
                <a:ea typeface="Arial"/>
                <a:cs typeface="Arial"/>
                <a:sym typeface="Arial"/>
              </a:rPr>
              <a:t>.</a:t>
            </a:r>
            <a:endParaRPr b="1" sz="2780">
              <a:latin typeface="Arial"/>
              <a:ea typeface="Arial"/>
              <a:cs typeface="Arial"/>
              <a:sym typeface="Arial"/>
            </a:endParaRPr>
          </a:p>
          <a:p>
            <a:pPr indent="0" lvl="0" marL="457200" rtl="0" algn="l">
              <a:lnSpc>
                <a:spcPct val="80000"/>
              </a:lnSpc>
              <a:spcBef>
                <a:spcPts val="360"/>
              </a:spcBef>
              <a:spcAft>
                <a:spcPts val="0"/>
              </a:spcAft>
              <a:buNone/>
            </a:pPr>
            <a:r>
              <a:t/>
            </a:r>
            <a:endParaRPr sz="1779"/>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17"/>
          <p:cNvSpPr txBox="1"/>
          <p:nvPr>
            <p:ph idx="1" type="body"/>
          </p:nvPr>
        </p:nvSpPr>
        <p:spPr>
          <a:xfrm>
            <a:off x="261900" y="1712925"/>
            <a:ext cx="8603400" cy="4828200"/>
          </a:xfrm>
          <a:prstGeom prst="rect">
            <a:avLst/>
          </a:prstGeom>
          <a:noFill/>
          <a:ln>
            <a:noFill/>
          </a:ln>
        </p:spPr>
        <p:txBody>
          <a:bodyPr anchorCtr="0" anchor="t" bIns="45700" lIns="91425" spcFirstLastPara="1" rIns="91425" wrap="square" tIns="45700">
            <a:normAutofit fontScale="70000" lnSpcReduction="10000"/>
          </a:bodyPr>
          <a:lstStyle/>
          <a:p>
            <a:pPr indent="-248413" lvl="0" marL="274320" rtl="0" algn="ctr">
              <a:lnSpc>
                <a:spcPct val="115000"/>
              </a:lnSpc>
              <a:spcBef>
                <a:spcPts val="0"/>
              </a:spcBef>
              <a:spcAft>
                <a:spcPts val="0"/>
              </a:spcAft>
              <a:buSzPct val="100000"/>
              <a:buFont typeface="Arial"/>
              <a:buChar char="*"/>
            </a:pPr>
            <a:r>
              <a:rPr lang="es-ES" sz="2845">
                <a:latin typeface="Arial"/>
                <a:ea typeface="Arial"/>
                <a:cs typeface="Arial"/>
                <a:sym typeface="Arial"/>
              </a:rPr>
              <a:t>Es la Faz más importante de la Política Criminal.</a:t>
            </a:r>
            <a:endParaRPr sz="2845">
              <a:latin typeface="Arial"/>
              <a:ea typeface="Arial"/>
              <a:cs typeface="Arial"/>
              <a:sym typeface="Arial"/>
            </a:endParaRPr>
          </a:p>
          <a:p>
            <a:pPr indent="-248413" lvl="0" marL="274320" rtl="0" algn="ctr">
              <a:lnSpc>
                <a:spcPct val="115000"/>
              </a:lnSpc>
              <a:spcBef>
                <a:spcPts val="0"/>
              </a:spcBef>
              <a:spcAft>
                <a:spcPts val="0"/>
              </a:spcAft>
              <a:buSzPct val="100000"/>
              <a:buChar char="*"/>
            </a:pPr>
            <a:r>
              <a:rPr lang="es-ES" sz="2845">
                <a:latin typeface="Arial"/>
                <a:ea typeface="Arial"/>
                <a:cs typeface="Arial"/>
                <a:sym typeface="Arial"/>
              </a:rPr>
              <a:t>Es la </a:t>
            </a:r>
            <a:r>
              <a:rPr b="1" lang="es-ES" sz="2845">
                <a:latin typeface="Arial"/>
                <a:ea typeface="Arial"/>
                <a:cs typeface="Arial"/>
                <a:sym typeface="Arial"/>
              </a:rPr>
              <a:t>capacidad que desarrolla el Estado para evitar que ciertas situaciones escalen su riesgo delictivo.</a:t>
            </a:r>
            <a:endParaRPr sz="2845">
              <a:latin typeface="Arial"/>
              <a:ea typeface="Arial"/>
              <a:cs typeface="Arial"/>
              <a:sym typeface="Arial"/>
            </a:endParaRPr>
          </a:p>
          <a:p>
            <a:pPr indent="-248413" lvl="0" marL="274320" rtl="0" algn="ctr">
              <a:lnSpc>
                <a:spcPct val="115000"/>
              </a:lnSpc>
              <a:spcBef>
                <a:spcPts val="480"/>
              </a:spcBef>
              <a:spcAft>
                <a:spcPts val="0"/>
              </a:spcAft>
              <a:buSzPct val="100000"/>
              <a:buFont typeface="Arial"/>
              <a:buChar char="*"/>
            </a:pPr>
            <a:r>
              <a:rPr lang="es-ES" sz="2845">
                <a:latin typeface="Arial"/>
                <a:ea typeface="Arial"/>
                <a:cs typeface="Arial"/>
                <a:sym typeface="Arial"/>
              </a:rPr>
              <a:t>Se puede dividir en dos fases: Amplia o Restringida.</a:t>
            </a:r>
            <a:endParaRPr sz="2845">
              <a:latin typeface="Arial"/>
              <a:ea typeface="Arial"/>
              <a:cs typeface="Arial"/>
              <a:sym typeface="Arial"/>
            </a:endParaRPr>
          </a:p>
          <a:p>
            <a:pPr indent="-248413" lvl="0" marL="274320" rtl="0" algn="ctr">
              <a:lnSpc>
                <a:spcPct val="115000"/>
              </a:lnSpc>
              <a:spcBef>
                <a:spcPts val="480"/>
              </a:spcBef>
              <a:spcAft>
                <a:spcPts val="0"/>
              </a:spcAft>
              <a:buSzPct val="100000"/>
              <a:buChar char="*"/>
            </a:pPr>
            <a:r>
              <a:rPr b="1" lang="es-ES" sz="2845">
                <a:latin typeface="Arial"/>
                <a:ea typeface="Arial"/>
                <a:cs typeface="Arial"/>
                <a:sym typeface="Arial"/>
              </a:rPr>
              <a:t>Amplia:</a:t>
            </a:r>
            <a:r>
              <a:rPr lang="es-ES" sz="2845">
                <a:latin typeface="Arial"/>
                <a:ea typeface="Arial"/>
                <a:cs typeface="Arial"/>
                <a:sym typeface="Arial"/>
              </a:rPr>
              <a:t> El Estado debe buscar condiciones óptimas para para el cumplimiento de derechos y garantías y así evitar que los intereses de la sociedad entren en disputa. Su finalidad es intervenir en la conflictividad social para que no escale a criminal. (agencias sociales, no represivas). </a:t>
            </a:r>
            <a:endParaRPr sz="2845">
              <a:latin typeface="Arial"/>
              <a:ea typeface="Arial"/>
              <a:cs typeface="Arial"/>
              <a:sym typeface="Arial"/>
            </a:endParaRPr>
          </a:p>
          <a:p>
            <a:pPr indent="-228600" lvl="0" marL="274320" rtl="0" algn="ctr">
              <a:lnSpc>
                <a:spcPct val="115000"/>
              </a:lnSpc>
              <a:spcBef>
                <a:spcPts val="480"/>
              </a:spcBef>
              <a:spcAft>
                <a:spcPts val="0"/>
              </a:spcAft>
              <a:buSzPct val="84336"/>
              <a:buChar char="*"/>
            </a:pPr>
            <a:r>
              <a:rPr b="1" lang="es-ES" sz="2845">
                <a:latin typeface="Arial"/>
                <a:ea typeface="Arial"/>
                <a:cs typeface="Arial"/>
                <a:sym typeface="Arial"/>
              </a:rPr>
              <a:t>Restringida:</a:t>
            </a:r>
            <a:r>
              <a:rPr lang="es-ES" sz="2845">
                <a:latin typeface="Arial"/>
                <a:ea typeface="Arial"/>
                <a:cs typeface="Arial"/>
                <a:sym typeface="Arial"/>
              </a:rPr>
              <a:t> Las agencias punitivas del Estado deben abordar los conflictos que no lograron contener las agencias no represivas para evitar que ciertas situaciones devengan en riesgo criminal.</a:t>
            </a:r>
            <a:r>
              <a:rPr lang="es-ES" sz="2859">
                <a:latin typeface="Arial"/>
                <a:ea typeface="Arial"/>
                <a:cs typeface="Arial"/>
                <a:sym typeface="Arial"/>
              </a:rPr>
              <a:t> </a:t>
            </a:r>
            <a:r>
              <a:rPr lang="es-ES" sz="2382"/>
              <a:t> </a:t>
            </a:r>
            <a:endParaRPr sz="2382"/>
          </a:p>
          <a:p>
            <a:pPr indent="0" lvl="0" marL="0" rtl="0" algn="l">
              <a:spcBef>
                <a:spcPts val="480"/>
              </a:spcBef>
              <a:spcAft>
                <a:spcPts val="0"/>
              </a:spcAft>
              <a:buSzPct val="100000"/>
              <a:buNone/>
            </a:pPr>
            <a:r>
              <a:t/>
            </a:r>
            <a:endParaRPr/>
          </a:p>
          <a:p>
            <a:pPr indent="0" lvl="0" marL="0" rtl="0" algn="l">
              <a:spcBef>
                <a:spcPts val="480"/>
              </a:spcBef>
              <a:spcAft>
                <a:spcPts val="0"/>
              </a:spcAft>
              <a:buSzPct val="100000"/>
              <a:buNone/>
            </a:pPr>
            <a:r>
              <a:t/>
            </a:r>
            <a:endParaRPr/>
          </a:p>
        </p:txBody>
      </p:sp>
      <p:sp>
        <p:nvSpPr>
          <p:cNvPr id="171" name="Google Shape;171;p17"/>
          <p:cNvSpPr txBox="1"/>
          <p:nvPr>
            <p:ph type="title"/>
          </p:nvPr>
        </p:nvSpPr>
        <p:spPr>
          <a:xfrm>
            <a:off x="457200" y="332656"/>
            <a:ext cx="8229600" cy="122413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3200"/>
              <a:buFont typeface="Candara"/>
              <a:buNone/>
            </a:pPr>
            <a:r>
              <a:rPr b="1" lang="es-ES" sz="4500"/>
              <a:t>F</a:t>
            </a:r>
            <a:r>
              <a:rPr b="1" lang="es-ES" sz="4500"/>
              <a:t>AZ PREVENTIVA</a:t>
            </a:r>
            <a:endParaRPr sz="57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18"/>
          <p:cNvSpPr txBox="1"/>
          <p:nvPr>
            <p:ph idx="1" type="body"/>
          </p:nvPr>
        </p:nvSpPr>
        <p:spPr>
          <a:xfrm>
            <a:off x="323525" y="1792200"/>
            <a:ext cx="8496900" cy="4727400"/>
          </a:xfrm>
          <a:prstGeom prst="rect">
            <a:avLst/>
          </a:prstGeom>
          <a:noFill/>
          <a:ln>
            <a:noFill/>
          </a:ln>
        </p:spPr>
        <p:txBody>
          <a:bodyPr anchorCtr="0" anchor="t" bIns="45700" lIns="91425" spcFirstLastPara="1" rIns="91425" wrap="square" tIns="45700">
            <a:normAutofit/>
          </a:bodyPr>
          <a:lstStyle/>
          <a:p>
            <a:pPr indent="-274320" lvl="0" marL="274320" rtl="0" algn="ctr">
              <a:spcBef>
                <a:spcPts val="0"/>
              </a:spcBef>
              <a:spcAft>
                <a:spcPts val="0"/>
              </a:spcAft>
              <a:buSzPts val="2400"/>
              <a:buChar char="*"/>
            </a:pPr>
            <a:r>
              <a:rPr b="1" lang="es-ES" u="sng"/>
              <a:t>FAZ PREVENTIVA TERRITORIAL</a:t>
            </a:r>
            <a:r>
              <a:rPr lang="es-ES" u="sng"/>
              <a:t>:</a:t>
            </a:r>
            <a:r>
              <a:rPr lang="es-ES"/>
              <a:t> Es aquella faz que pretende </a:t>
            </a:r>
            <a:r>
              <a:rPr b="1" lang="es-ES"/>
              <a:t>prevenir y disuadir</a:t>
            </a:r>
            <a:r>
              <a:rPr lang="es-ES"/>
              <a:t> </a:t>
            </a:r>
            <a:r>
              <a:rPr b="1" lang="es-ES"/>
              <a:t>la criminalidad</a:t>
            </a:r>
            <a:r>
              <a:rPr lang="es-ES"/>
              <a:t> desde la presencia policial en el territorio. </a:t>
            </a:r>
            <a:endParaRPr/>
          </a:p>
          <a:p>
            <a:pPr indent="-274320" lvl="0" marL="274320" rtl="0" algn="ctr">
              <a:spcBef>
                <a:spcPts val="480"/>
              </a:spcBef>
              <a:spcAft>
                <a:spcPts val="0"/>
              </a:spcAft>
              <a:buSzPts val="2400"/>
              <a:buChar char="*"/>
            </a:pPr>
            <a:r>
              <a:rPr b="1" lang="es-ES"/>
              <a:t>Críticas:</a:t>
            </a:r>
            <a:endParaRPr/>
          </a:p>
          <a:p>
            <a:pPr indent="-274320" lvl="0" marL="274320" rtl="0" algn="ctr">
              <a:spcBef>
                <a:spcPts val="480"/>
              </a:spcBef>
              <a:spcAft>
                <a:spcPts val="0"/>
              </a:spcAft>
              <a:buSzPts val="2400"/>
              <a:buChar char="*"/>
            </a:pPr>
            <a:r>
              <a:rPr lang="es-ES"/>
              <a:t>A) Circunscribe la seguridad a un </a:t>
            </a:r>
            <a:r>
              <a:rPr b="1" lang="es-ES"/>
              <a:t>fenómeno netamente ordinario</a:t>
            </a:r>
            <a:r>
              <a:rPr lang="es-ES"/>
              <a:t> y no pone énfasis en la criminalidad organizada.</a:t>
            </a:r>
            <a:endParaRPr/>
          </a:p>
          <a:p>
            <a:pPr indent="-274320" lvl="0" marL="274320" rtl="0" algn="ctr">
              <a:spcBef>
                <a:spcPts val="480"/>
              </a:spcBef>
              <a:spcAft>
                <a:spcPts val="0"/>
              </a:spcAft>
              <a:buSzPts val="2400"/>
              <a:buChar char="*"/>
            </a:pPr>
            <a:r>
              <a:rPr lang="es-ES"/>
              <a:t>B) En la práctica, </a:t>
            </a:r>
            <a:r>
              <a:rPr b="1" lang="es-ES"/>
              <a:t>los únicos lugares que tienden a incrementar su seguridad no son los más afectados por esta</a:t>
            </a:r>
            <a:r>
              <a:rPr lang="es-ES"/>
              <a:t>.</a:t>
            </a:r>
            <a:endParaRPr/>
          </a:p>
          <a:p>
            <a:pPr indent="-274320" lvl="0" marL="274320" rtl="0" algn="ctr">
              <a:spcBef>
                <a:spcPts val="480"/>
              </a:spcBef>
              <a:spcAft>
                <a:spcPts val="0"/>
              </a:spcAft>
              <a:buSzPts val="2400"/>
              <a:buChar char="*"/>
            </a:pPr>
            <a:r>
              <a:rPr lang="es-ES"/>
              <a:t>C) En la práctica este tipo de faceta preventiva tiende a </a:t>
            </a:r>
            <a:r>
              <a:rPr b="1" lang="es-ES"/>
              <a:t>reproducir</a:t>
            </a:r>
            <a:r>
              <a:rPr lang="es-ES"/>
              <a:t> </a:t>
            </a:r>
            <a:r>
              <a:rPr b="1" lang="es-ES"/>
              <a:t>estereotipos criminales</a:t>
            </a:r>
            <a:r>
              <a:rPr lang="es-ES"/>
              <a:t>.</a:t>
            </a:r>
            <a:endParaRPr/>
          </a:p>
        </p:txBody>
      </p:sp>
      <p:sp>
        <p:nvSpPr>
          <p:cNvPr id="177" name="Google Shape;177;p18"/>
          <p:cNvSpPr txBox="1"/>
          <p:nvPr>
            <p:ph type="title"/>
          </p:nvPr>
        </p:nvSpPr>
        <p:spPr>
          <a:xfrm>
            <a:off x="457200" y="504076"/>
            <a:ext cx="8229600" cy="9981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4400"/>
              <a:buFont typeface="Candara"/>
              <a:buNone/>
            </a:pPr>
            <a:r>
              <a:rPr b="1" lang="es-ES"/>
              <a:t>FAZ </a:t>
            </a:r>
            <a:r>
              <a:rPr b="1" lang="es-ES"/>
              <a:t>PREVENTIVA</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rma de onda">
  <a:themeElements>
    <a:clrScheme name="Forma de onda">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2021-05-10T14:36:22Z</dcterms:created>
  <dc:creator>Ariel Rodrigo LARROUDE</dc:creator>
</cp:coreProperties>
</file>